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46"/>
  </p:notesMasterIdLst>
  <p:handoutMasterIdLst>
    <p:handoutMasterId r:id="rId47"/>
  </p:handoutMasterIdLst>
  <p:sldIdLst>
    <p:sldId id="353" r:id="rId2"/>
    <p:sldId id="361" r:id="rId3"/>
    <p:sldId id="363" r:id="rId4"/>
    <p:sldId id="362" r:id="rId5"/>
    <p:sldId id="352" r:id="rId6"/>
    <p:sldId id="377" r:id="rId7"/>
    <p:sldId id="370" r:id="rId8"/>
    <p:sldId id="371" r:id="rId9"/>
    <p:sldId id="375" r:id="rId10"/>
    <p:sldId id="364" r:id="rId11"/>
    <p:sldId id="354" r:id="rId12"/>
    <p:sldId id="373" r:id="rId13"/>
    <p:sldId id="374" r:id="rId14"/>
    <p:sldId id="376" r:id="rId15"/>
    <p:sldId id="355" r:id="rId16"/>
    <p:sldId id="379" r:id="rId17"/>
    <p:sldId id="380" r:id="rId18"/>
    <p:sldId id="356" r:id="rId19"/>
    <p:sldId id="378" r:id="rId20"/>
    <p:sldId id="382" r:id="rId21"/>
    <p:sldId id="381" r:id="rId22"/>
    <p:sldId id="383" r:id="rId23"/>
    <p:sldId id="385" r:id="rId24"/>
    <p:sldId id="357" r:id="rId25"/>
    <p:sldId id="386" r:id="rId26"/>
    <p:sldId id="387" r:id="rId27"/>
    <p:sldId id="358" r:id="rId28"/>
    <p:sldId id="360" r:id="rId29"/>
    <p:sldId id="366" r:id="rId30"/>
    <p:sldId id="367" r:id="rId31"/>
    <p:sldId id="388" r:id="rId32"/>
    <p:sldId id="389" r:id="rId33"/>
    <p:sldId id="392" r:id="rId34"/>
    <p:sldId id="393" r:id="rId35"/>
    <p:sldId id="394" r:id="rId36"/>
    <p:sldId id="395" r:id="rId37"/>
    <p:sldId id="396" r:id="rId38"/>
    <p:sldId id="384" r:id="rId39"/>
    <p:sldId id="350" r:id="rId40"/>
    <p:sldId id="344" r:id="rId41"/>
    <p:sldId id="345" r:id="rId42"/>
    <p:sldId id="349" r:id="rId43"/>
    <p:sldId id="348" r:id="rId44"/>
    <p:sldId id="351" r:id="rId45"/>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BBE620F-033F-4A33-88C4-F3DC7C649A82}" type="datetimeFigureOut">
              <a:rPr lang="en-US" smtClean="0"/>
              <a:t>8/18/2015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43BDFD9-1C57-4CF8-8444-A45202562C83}" type="slidenum">
              <a:rPr lang="en-US" smtClean="0"/>
              <a:t>‹#›</a:t>
            </a:fld>
            <a:endParaRPr lang="en-US"/>
          </a:p>
        </p:txBody>
      </p:sp>
    </p:spTree>
    <p:extLst>
      <p:ext uri="{BB962C8B-B14F-4D97-AF65-F5344CB8AC3E}">
        <p14:creationId xmlns:p14="http://schemas.microsoft.com/office/powerpoint/2010/main" val="2850952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36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Enabling your practice to improve without disrupting patient care</a:t>
            </a:r>
          </a:p>
          <a:p>
            <a:r>
              <a:rPr lang="en-US" dirty="0"/>
              <a:t>-  Skills to be a learning organization</a:t>
            </a:r>
          </a:p>
          <a:p>
            <a:r>
              <a:rPr lang="en-US" dirty="0"/>
              <a:t>-  Engaging all practice staff to “ see problems and solve problems”</a:t>
            </a:r>
          </a:p>
          <a:p>
            <a:r>
              <a:rPr lang="en-US" dirty="0"/>
              <a:t>-  Same approach can improve patient safety, quality, patient experience, efficiency</a:t>
            </a:r>
          </a:p>
          <a:p>
            <a:r>
              <a:rPr lang="en-US" dirty="0"/>
              <a:t>-  Makes work more manageable</a:t>
            </a:r>
          </a:p>
          <a:p>
            <a:endParaRPr lang="en-US" dirty="0"/>
          </a:p>
          <a:p>
            <a:r>
              <a:rPr lang="en-US" dirty="0"/>
              <a:t>Accelerating Improvement in Healthcare &amp; </a:t>
            </a:r>
          </a:p>
          <a:p>
            <a:r>
              <a:rPr lang="en-US" dirty="0"/>
              <a:t>“ Leader-led Learning: the great differentiator”</a:t>
            </a:r>
          </a:p>
          <a:p>
            <a:r>
              <a:rPr lang="en-US" dirty="0"/>
              <a:t>   Steve Spear</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a:t>
            </a:fld>
            <a:endParaRPr lang="en-US" altLang="en-US"/>
          </a:p>
        </p:txBody>
      </p:sp>
    </p:spTree>
    <p:extLst>
      <p:ext uri="{BB962C8B-B14F-4D97-AF65-F5344CB8AC3E}">
        <p14:creationId xmlns:p14="http://schemas.microsoft.com/office/powerpoint/2010/main" val="16798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Builds on the PROMISES learning</a:t>
            </a:r>
          </a:p>
          <a:p>
            <a:endParaRPr lang="en-US" sz="2800" dirty="0"/>
          </a:p>
          <a:p>
            <a:r>
              <a:rPr lang="en-US" sz="2800" dirty="0"/>
              <a:t>A collaboration to build a quality improvement infrastructure within Mount Auburn </a:t>
            </a:r>
          </a:p>
          <a:p>
            <a:pPr lvl="1"/>
            <a:r>
              <a:rPr lang="en-US" sz="2400" dirty="0"/>
              <a:t>Trained coaches  ( Sonya Sullivan, Susan McDonnell working directly with practices – also Lora Gross-</a:t>
            </a:r>
            <a:r>
              <a:rPr lang="en-US" sz="2400" dirty="0" err="1"/>
              <a:t>Kostka</a:t>
            </a:r>
            <a:r>
              <a:rPr lang="en-US" sz="2400" dirty="0"/>
              <a:t>)</a:t>
            </a:r>
          </a:p>
          <a:p>
            <a:pPr lvl="1"/>
            <a:r>
              <a:rPr lang="en-US" sz="2400" dirty="0"/>
              <a:t>Trained practice managers</a:t>
            </a:r>
          </a:p>
          <a:p>
            <a:pPr lvl="1"/>
            <a:r>
              <a:rPr lang="en-US" sz="2400" dirty="0"/>
              <a:t>Create an ongoing learning environment for MAPS &amp; MACIPA practices</a:t>
            </a:r>
          </a:p>
          <a:p>
            <a:endParaRPr lang="en-US" dirty="0" smtClean="0"/>
          </a:p>
          <a:p>
            <a:r>
              <a:rPr lang="en-US" dirty="0" smtClean="0"/>
              <a:t>As we work</a:t>
            </a:r>
            <a:r>
              <a:rPr lang="en-US" baseline="0" dirty="0" smtClean="0"/>
              <a:t> together  -  will discuss INTEGRATION WITH OTHER PROGRAM _ ONE PATIENT SAFETY PROGRAM</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2437084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fontAlgn="auto">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7</a:t>
            </a:fld>
            <a:endParaRPr lang="en-US"/>
          </a:p>
        </p:txBody>
      </p:sp>
    </p:spTree>
    <p:extLst>
      <p:ext uri="{BB962C8B-B14F-4D97-AF65-F5344CB8AC3E}">
        <p14:creationId xmlns:p14="http://schemas.microsoft.com/office/powerpoint/2010/main" val="3292121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From</a:t>
            </a:r>
            <a:r>
              <a:rPr lang="en-US" altLang="en-US" baseline="0" dirty="0" smtClean="0"/>
              <a:t> the literature – the most common contributing problems</a:t>
            </a: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57024" indent="-291163">
              <a:defRPr>
                <a:solidFill>
                  <a:schemeClr val="tx1"/>
                </a:solidFill>
                <a:latin typeface="Arial" charset="0"/>
              </a:defRPr>
            </a:lvl2pPr>
            <a:lvl3pPr marL="1164653" indent="-232930">
              <a:defRPr>
                <a:solidFill>
                  <a:schemeClr val="tx1"/>
                </a:solidFill>
                <a:latin typeface="Arial" charset="0"/>
              </a:defRPr>
            </a:lvl3pPr>
            <a:lvl4pPr marL="1630514" indent="-232930">
              <a:defRPr>
                <a:solidFill>
                  <a:schemeClr val="tx1"/>
                </a:solidFill>
                <a:latin typeface="Arial" charset="0"/>
              </a:defRPr>
            </a:lvl4pPr>
            <a:lvl5pPr marL="2096375" indent="-232930">
              <a:defRPr>
                <a:solidFill>
                  <a:schemeClr val="tx1"/>
                </a:solidFill>
                <a:latin typeface="Arial" charset="0"/>
              </a:defRPr>
            </a:lvl5pPr>
            <a:lvl6pPr marL="2562236" indent="-232930" eaLnBrk="0" fontAlgn="base" hangingPunct="0">
              <a:spcBef>
                <a:spcPct val="0"/>
              </a:spcBef>
              <a:spcAft>
                <a:spcPct val="0"/>
              </a:spcAft>
              <a:defRPr>
                <a:solidFill>
                  <a:schemeClr val="tx1"/>
                </a:solidFill>
                <a:latin typeface="Arial" charset="0"/>
              </a:defRPr>
            </a:lvl6pPr>
            <a:lvl7pPr marL="3028096" indent="-232930" eaLnBrk="0" fontAlgn="base" hangingPunct="0">
              <a:spcBef>
                <a:spcPct val="0"/>
              </a:spcBef>
              <a:spcAft>
                <a:spcPct val="0"/>
              </a:spcAft>
              <a:defRPr>
                <a:solidFill>
                  <a:schemeClr val="tx1"/>
                </a:solidFill>
                <a:latin typeface="Arial" charset="0"/>
              </a:defRPr>
            </a:lvl7pPr>
            <a:lvl8pPr marL="3493957" indent="-232930" eaLnBrk="0" fontAlgn="base" hangingPunct="0">
              <a:spcBef>
                <a:spcPct val="0"/>
              </a:spcBef>
              <a:spcAft>
                <a:spcPct val="0"/>
              </a:spcAft>
              <a:defRPr>
                <a:solidFill>
                  <a:schemeClr val="tx1"/>
                </a:solidFill>
                <a:latin typeface="Arial" charset="0"/>
              </a:defRPr>
            </a:lvl8pPr>
            <a:lvl9pPr marL="3959819" indent="-232930" eaLnBrk="0" fontAlgn="base" hangingPunct="0">
              <a:spcBef>
                <a:spcPct val="0"/>
              </a:spcBef>
              <a:spcAft>
                <a:spcPct val="0"/>
              </a:spcAft>
              <a:defRPr>
                <a:solidFill>
                  <a:schemeClr val="tx1"/>
                </a:solidFill>
                <a:latin typeface="Arial" charset="0"/>
              </a:defRPr>
            </a:lvl9pPr>
          </a:lstStyle>
          <a:p>
            <a:fld id="{2343500C-633C-448F-8DA7-F2AE98BF8566}" type="slidenum">
              <a:rPr lang="en-US" altLang="en-US" smtClean="0"/>
              <a:pPr/>
              <a:t>11</a:t>
            </a:fld>
            <a:endParaRPr lang="en-US" altLang="en-US" smtClean="0"/>
          </a:p>
        </p:txBody>
      </p:sp>
    </p:spTree>
    <p:extLst>
      <p:ext uri="{BB962C8B-B14F-4D97-AF65-F5344CB8AC3E}">
        <p14:creationId xmlns:p14="http://schemas.microsoft.com/office/powerpoint/2010/main" val="2783281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YOU GIVE ME AN EXAMPLE?</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12</a:t>
            </a:fld>
            <a:endParaRPr lang="en-US" altLang="en-US"/>
          </a:p>
        </p:txBody>
      </p:sp>
    </p:spTree>
    <p:extLst>
      <p:ext uri="{BB962C8B-B14F-4D97-AF65-F5344CB8AC3E}">
        <p14:creationId xmlns:p14="http://schemas.microsoft.com/office/powerpoint/2010/main" val="3957128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xfrm>
            <a:off x="389468" y="4415790"/>
            <a:ext cx="6153573" cy="366045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2100" dirty="0"/>
              <a:t>Among  practice staff/ care team members </a:t>
            </a:r>
          </a:p>
          <a:p>
            <a:pPr lvl="1" eaLnBrk="1" hangingPunct="1"/>
            <a:r>
              <a:rPr lang="en-US" altLang="en-US" sz="2100" dirty="0"/>
              <a:t>Culture of safety elements</a:t>
            </a:r>
          </a:p>
          <a:p>
            <a:r>
              <a:rPr lang="en-US" altLang="en-US" sz="2100" dirty="0"/>
              <a:t>Around 3 risk-prone key processes – across settings</a:t>
            </a:r>
          </a:p>
          <a:p>
            <a:pPr lvl="1"/>
            <a:r>
              <a:rPr lang="en-US" altLang="en-US" sz="2100" dirty="0"/>
              <a:t>Lab test, referral, medication management</a:t>
            </a:r>
          </a:p>
          <a:p>
            <a:pPr eaLnBrk="1" hangingPunct="1"/>
            <a:r>
              <a:rPr lang="en-US" altLang="en-US" sz="2100" dirty="0"/>
              <a:t>With patients during and between encounters</a:t>
            </a:r>
          </a:p>
          <a:p>
            <a:pPr lvl="1" eaLnBrk="1" hangingPunct="1"/>
            <a:r>
              <a:rPr lang="en-US" altLang="en-US" sz="2100" dirty="0"/>
              <a:t>Meeting patient’s needs during the visit - agenda </a:t>
            </a:r>
          </a:p>
          <a:p>
            <a:pPr lvl="1" eaLnBrk="1" hangingPunct="1"/>
            <a:r>
              <a:rPr lang="en-US" altLang="en-US" sz="2100" dirty="0"/>
              <a:t>Shared decision-making; patient literacy/understanding </a:t>
            </a:r>
          </a:p>
          <a:p>
            <a:pPr lvl="1" eaLnBrk="1" hangingPunct="1"/>
            <a:r>
              <a:rPr lang="en-US" altLang="en-US" sz="2100" dirty="0"/>
              <a:t>Working with difficult/challenging patients  </a:t>
            </a:r>
          </a:p>
          <a:p>
            <a:pPr eaLnBrk="1" hangingPunct="1"/>
            <a:r>
              <a:rPr lang="en-US" altLang="en-US" sz="2100" dirty="0"/>
              <a:t>With patient/families after adverse event</a:t>
            </a:r>
          </a:p>
          <a:p>
            <a:pPr eaLnBrk="1" hangingPunct="1"/>
            <a:r>
              <a:rPr lang="en-US" altLang="en-US" sz="2100" dirty="0"/>
              <a:t>Hearing patients concerns and ideas</a:t>
            </a:r>
          </a:p>
          <a:p>
            <a:pPr lvl="1" eaLnBrk="1" hangingPunct="1"/>
            <a:r>
              <a:rPr lang="en-US" altLang="en-US" sz="2100" dirty="0"/>
              <a:t>Inputs to improve safety</a:t>
            </a:r>
            <a:r>
              <a:rPr lang="en-US" altLang="en-US" sz="2200" dirty="0"/>
              <a:t> </a:t>
            </a:r>
          </a:p>
          <a:p>
            <a:pPr eaLnBrk="1" hangingPunct="1">
              <a:spcBef>
                <a:spcPct val="0"/>
              </a:spcBef>
            </a:pPr>
            <a:endParaRPr lang="en-US" altLang="en-US" dirty="0"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57024" indent="-291163">
              <a:defRPr>
                <a:solidFill>
                  <a:schemeClr val="tx1"/>
                </a:solidFill>
                <a:latin typeface="Arial" charset="0"/>
              </a:defRPr>
            </a:lvl2pPr>
            <a:lvl3pPr marL="1164653" indent="-232930">
              <a:defRPr>
                <a:solidFill>
                  <a:schemeClr val="tx1"/>
                </a:solidFill>
                <a:latin typeface="Arial" charset="0"/>
              </a:defRPr>
            </a:lvl3pPr>
            <a:lvl4pPr marL="1630514" indent="-232930">
              <a:defRPr>
                <a:solidFill>
                  <a:schemeClr val="tx1"/>
                </a:solidFill>
                <a:latin typeface="Arial" charset="0"/>
              </a:defRPr>
            </a:lvl4pPr>
            <a:lvl5pPr marL="2096375" indent="-232930">
              <a:defRPr>
                <a:solidFill>
                  <a:schemeClr val="tx1"/>
                </a:solidFill>
                <a:latin typeface="Arial" charset="0"/>
              </a:defRPr>
            </a:lvl5pPr>
            <a:lvl6pPr marL="2562236" indent="-232930" eaLnBrk="0" fontAlgn="base" hangingPunct="0">
              <a:spcBef>
                <a:spcPct val="0"/>
              </a:spcBef>
              <a:spcAft>
                <a:spcPct val="0"/>
              </a:spcAft>
              <a:defRPr>
                <a:solidFill>
                  <a:schemeClr val="tx1"/>
                </a:solidFill>
                <a:latin typeface="Arial" charset="0"/>
              </a:defRPr>
            </a:lvl6pPr>
            <a:lvl7pPr marL="3028096" indent="-232930" eaLnBrk="0" fontAlgn="base" hangingPunct="0">
              <a:spcBef>
                <a:spcPct val="0"/>
              </a:spcBef>
              <a:spcAft>
                <a:spcPct val="0"/>
              </a:spcAft>
              <a:defRPr>
                <a:solidFill>
                  <a:schemeClr val="tx1"/>
                </a:solidFill>
                <a:latin typeface="Arial" charset="0"/>
              </a:defRPr>
            </a:lvl7pPr>
            <a:lvl8pPr marL="3493957" indent="-232930" eaLnBrk="0" fontAlgn="base" hangingPunct="0">
              <a:spcBef>
                <a:spcPct val="0"/>
              </a:spcBef>
              <a:spcAft>
                <a:spcPct val="0"/>
              </a:spcAft>
              <a:defRPr>
                <a:solidFill>
                  <a:schemeClr val="tx1"/>
                </a:solidFill>
                <a:latin typeface="Arial" charset="0"/>
              </a:defRPr>
            </a:lvl8pPr>
            <a:lvl9pPr marL="3959819" indent="-232930" eaLnBrk="0" fontAlgn="base" hangingPunct="0">
              <a:spcBef>
                <a:spcPct val="0"/>
              </a:spcBef>
              <a:spcAft>
                <a:spcPct val="0"/>
              </a:spcAft>
              <a:defRPr>
                <a:solidFill>
                  <a:schemeClr val="tx1"/>
                </a:solidFill>
                <a:latin typeface="Arial" charset="0"/>
              </a:defRPr>
            </a:lvl9pPr>
          </a:lstStyle>
          <a:p>
            <a:fld id="{BFA93F5B-D5B0-4AC3-8A58-7681FB594D1B}" type="slidenum">
              <a:rPr lang="en-US" altLang="en-US" smtClean="0"/>
              <a:pPr/>
              <a:t>13</a:t>
            </a:fld>
            <a:endParaRPr lang="en-US" altLang="en-US" smtClean="0"/>
          </a:p>
        </p:txBody>
      </p:sp>
    </p:spTree>
    <p:extLst>
      <p:ext uri="{BB962C8B-B14F-4D97-AF65-F5344CB8AC3E}">
        <p14:creationId xmlns:p14="http://schemas.microsoft.com/office/powerpoint/2010/main" val="2144731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don’t blame the people, we improve the system in which they work</a:t>
            </a:r>
          </a:p>
          <a:p>
            <a:endParaRPr lang="en-US" baseline="0" dirty="0" smtClean="0"/>
          </a:p>
          <a:p>
            <a:r>
              <a:rPr lang="en-US" baseline="0" dirty="0" smtClean="0"/>
              <a:t>Every system is perfectly designed to get the results it gets</a:t>
            </a:r>
          </a:p>
          <a:p>
            <a:endParaRPr lang="en-US" baseline="0" dirty="0" smtClean="0"/>
          </a:p>
          <a:p>
            <a:r>
              <a:rPr lang="en-US" baseline="0" dirty="0" smtClean="0"/>
              <a:t>Insanity is doing the same thing over and over and expecting </a:t>
            </a:r>
            <a:r>
              <a:rPr lang="en-US" baseline="0" dirty="0" err="1" smtClean="0"/>
              <a:t>diffferent</a:t>
            </a:r>
            <a:r>
              <a:rPr lang="en-US" baseline="0" dirty="0" smtClean="0"/>
              <a:t> results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15</a:t>
            </a:fld>
            <a:endParaRPr lang="en-US" altLang="en-US"/>
          </a:p>
        </p:txBody>
      </p:sp>
    </p:spTree>
    <p:extLst>
      <p:ext uri="{BB962C8B-B14F-4D97-AF65-F5344CB8AC3E}">
        <p14:creationId xmlns:p14="http://schemas.microsoft.com/office/powerpoint/2010/main" val="1829897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don’t blame the people, we improve the system in which they work</a:t>
            </a:r>
          </a:p>
          <a:p>
            <a:endParaRPr lang="en-US" baseline="0" dirty="0" smtClean="0"/>
          </a:p>
          <a:p>
            <a:r>
              <a:rPr lang="en-US" baseline="0" dirty="0" smtClean="0"/>
              <a:t>Every system is perfectly designed to get the results it gets</a:t>
            </a:r>
          </a:p>
          <a:p>
            <a:endParaRPr lang="en-US" baseline="0" dirty="0" smtClean="0"/>
          </a:p>
          <a:p>
            <a:r>
              <a:rPr lang="en-US" baseline="0" dirty="0" smtClean="0"/>
              <a:t>Insanity is doing the same thing over and over and expecting </a:t>
            </a:r>
            <a:r>
              <a:rPr lang="en-US" baseline="0" dirty="0" err="1" smtClean="0"/>
              <a:t>diffferent</a:t>
            </a:r>
            <a:r>
              <a:rPr lang="en-US" baseline="0" dirty="0" smtClean="0"/>
              <a:t> results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16</a:t>
            </a:fld>
            <a:endParaRPr lang="en-US" altLang="en-US"/>
          </a:p>
        </p:txBody>
      </p:sp>
    </p:spTree>
    <p:extLst>
      <p:ext uri="{BB962C8B-B14F-4D97-AF65-F5344CB8AC3E}">
        <p14:creationId xmlns:p14="http://schemas.microsoft.com/office/powerpoint/2010/main" val="1829897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don’t blame the people, we improve the system in which they work</a:t>
            </a:r>
          </a:p>
          <a:p>
            <a:endParaRPr lang="en-US" baseline="0" dirty="0" smtClean="0"/>
          </a:p>
          <a:p>
            <a:r>
              <a:rPr lang="en-US" baseline="0" dirty="0" smtClean="0"/>
              <a:t>Every system is perfectly designed to get the results it gets</a:t>
            </a:r>
          </a:p>
          <a:p>
            <a:endParaRPr lang="en-US" baseline="0" dirty="0" smtClean="0"/>
          </a:p>
          <a:p>
            <a:r>
              <a:rPr lang="en-US" baseline="0" dirty="0" smtClean="0"/>
              <a:t>Insanity is doing the same thing over and over and expecting </a:t>
            </a:r>
            <a:r>
              <a:rPr lang="en-US" baseline="0" dirty="0" err="1" smtClean="0"/>
              <a:t>diffferent</a:t>
            </a:r>
            <a:r>
              <a:rPr lang="en-US" baseline="0" dirty="0" smtClean="0"/>
              <a:t> results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19</a:t>
            </a:fld>
            <a:endParaRPr lang="en-US" altLang="en-US"/>
          </a:p>
        </p:txBody>
      </p:sp>
    </p:spTree>
    <p:extLst>
      <p:ext uri="{BB962C8B-B14F-4D97-AF65-F5344CB8AC3E}">
        <p14:creationId xmlns:p14="http://schemas.microsoft.com/office/powerpoint/2010/main" val="1829897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a:t>
            </a:r>
            <a:r>
              <a:rPr lang="en-US" baseline="0" dirty="0" smtClean="0"/>
              <a:t> attached articles from Steve Spear – stapled into the presentation packet</a:t>
            </a:r>
          </a:p>
          <a:p>
            <a:r>
              <a:rPr lang="en-US" baseline="0" dirty="0" smtClean="0"/>
              <a:t>It is the job of everyone in the practice to look for sources of risk to patients, to bring them to the attention of the team, and to work to fix them, BEFORE they hurt a patient</a:t>
            </a:r>
          </a:p>
          <a:p>
            <a:r>
              <a:rPr lang="en-US" baseline="0" dirty="0" smtClean="0"/>
              <a:t>Look for “accidents waiting to happen”, and change the process to protect patients from harm</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20</a:t>
            </a:fld>
            <a:endParaRPr lang="en-US"/>
          </a:p>
        </p:txBody>
      </p:sp>
    </p:spTree>
    <p:extLst>
      <p:ext uri="{BB962C8B-B14F-4D97-AF65-F5344CB8AC3E}">
        <p14:creationId xmlns:p14="http://schemas.microsoft.com/office/powerpoint/2010/main" val="2737360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don’t blame the people, we improve the system in which they work</a:t>
            </a:r>
          </a:p>
          <a:p>
            <a:endParaRPr lang="en-US" baseline="0" dirty="0" smtClean="0"/>
          </a:p>
          <a:p>
            <a:r>
              <a:rPr lang="en-US" baseline="0" dirty="0" smtClean="0"/>
              <a:t>Every system is perfectly designed to get the results it gets</a:t>
            </a:r>
          </a:p>
          <a:p>
            <a:endParaRPr lang="en-US" baseline="0" dirty="0" smtClean="0"/>
          </a:p>
          <a:p>
            <a:r>
              <a:rPr lang="en-US" baseline="0" dirty="0" smtClean="0"/>
              <a:t>Insanity is doing the same thing over and over and expecting </a:t>
            </a:r>
            <a:r>
              <a:rPr lang="en-US" baseline="0" dirty="0" err="1" smtClean="0"/>
              <a:t>diffferent</a:t>
            </a:r>
            <a:r>
              <a:rPr lang="en-US" baseline="0" dirty="0" smtClean="0"/>
              <a:t> results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21</a:t>
            </a:fld>
            <a:endParaRPr lang="en-US" altLang="en-US"/>
          </a:p>
        </p:txBody>
      </p:sp>
    </p:spTree>
    <p:extLst>
      <p:ext uri="{BB962C8B-B14F-4D97-AF65-F5344CB8AC3E}">
        <p14:creationId xmlns:p14="http://schemas.microsoft.com/office/powerpoint/2010/main" val="1829897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b="1">
                <a:solidFill>
                  <a:schemeClr val="tx1"/>
                </a:solidFill>
                <a:latin typeface="Arial" pitchFamily="34" charset="0"/>
                <a:cs typeface="Arial" pitchFamily="34" charset="0"/>
              </a:defRPr>
            </a:lvl1pPr>
            <a:lvl2pPr marL="742950" indent="-285750" defTabSz="922338" eaLnBrk="0" hangingPunct="0">
              <a:defRPr b="1">
                <a:solidFill>
                  <a:schemeClr val="tx1"/>
                </a:solidFill>
                <a:latin typeface="Arial" pitchFamily="34" charset="0"/>
                <a:cs typeface="Arial" pitchFamily="34" charset="0"/>
              </a:defRPr>
            </a:lvl2pPr>
            <a:lvl3pPr marL="1143000" indent="-228600" defTabSz="922338" eaLnBrk="0" hangingPunct="0">
              <a:defRPr b="1">
                <a:solidFill>
                  <a:schemeClr val="tx1"/>
                </a:solidFill>
                <a:latin typeface="Arial" pitchFamily="34" charset="0"/>
                <a:cs typeface="Arial" pitchFamily="34" charset="0"/>
              </a:defRPr>
            </a:lvl3pPr>
            <a:lvl4pPr marL="1600200" indent="-228600" defTabSz="922338" eaLnBrk="0" hangingPunct="0">
              <a:defRPr b="1">
                <a:solidFill>
                  <a:schemeClr val="tx1"/>
                </a:solidFill>
                <a:latin typeface="Arial" pitchFamily="34" charset="0"/>
                <a:cs typeface="Arial" pitchFamily="34" charset="0"/>
              </a:defRPr>
            </a:lvl4pPr>
            <a:lvl5pPr marL="2057400" indent="-228600" defTabSz="922338" eaLnBrk="0" hangingPunct="0">
              <a:defRPr b="1">
                <a:solidFill>
                  <a:schemeClr val="tx1"/>
                </a:solidFill>
                <a:latin typeface="Arial" pitchFamily="34" charset="0"/>
                <a:cs typeface="Arial" pitchFamily="34" charset="0"/>
              </a:defRPr>
            </a:lvl5pPr>
            <a:lvl6pPr marL="2514600" indent="-228600" defTabSz="922338"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defTabSz="922338"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defTabSz="922338"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defTabSz="922338"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8F59EDCB-2DFC-4C98-85E4-B2CC2052B9B1}" type="slidenum">
              <a:rPr lang="en-US" altLang="en-US" b="0" smtClean="0">
                <a:ea typeface="MS PGothic" pitchFamily="34" charset="-128"/>
              </a:rPr>
              <a:pPr eaLnBrk="1" hangingPunct="1"/>
              <a:t>24</a:t>
            </a:fld>
            <a:endParaRPr lang="en-US" altLang="en-US" b="0" smtClean="0">
              <a:ea typeface="MS PGothic"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97252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26</a:t>
            </a:fld>
            <a:endParaRPr lang="en-US"/>
          </a:p>
        </p:txBody>
      </p:sp>
    </p:spTree>
    <p:extLst>
      <p:ext uri="{BB962C8B-B14F-4D97-AF65-F5344CB8AC3E}">
        <p14:creationId xmlns:p14="http://schemas.microsoft.com/office/powerpoint/2010/main" val="1164171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b="1">
                <a:solidFill>
                  <a:schemeClr val="tx1"/>
                </a:solidFill>
                <a:latin typeface="Arial" pitchFamily="34" charset="0"/>
                <a:cs typeface="Arial" pitchFamily="34" charset="0"/>
              </a:defRPr>
            </a:lvl1pPr>
            <a:lvl2pPr marL="742950" indent="-285750" defTabSz="922338" eaLnBrk="0" hangingPunct="0">
              <a:defRPr b="1">
                <a:solidFill>
                  <a:schemeClr val="tx1"/>
                </a:solidFill>
                <a:latin typeface="Arial" pitchFamily="34" charset="0"/>
                <a:cs typeface="Arial" pitchFamily="34" charset="0"/>
              </a:defRPr>
            </a:lvl2pPr>
            <a:lvl3pPr marL="1143000" indent="-228600" defTabSz="922338" eaLnBrk="0" hangingPunct="0">
              <a:defRPr b="1">
                <a:solidFill>
                  <a:schemeClr val="tx1"/>
                </a:solidFill>
                <a:latin typeface="Arial" pitchFamily="34" charset="0"/>
                <a:cs typeface="Arial" pitchFamily="34" charset="0"/>
              </a:defRPr>
            </a:lvl3pPr>
            <a:lvl4pPr marL="1600200" indent="-228600" defTabSz="922338" eaLnBrk="0" hangingPunct="0">
              <a:defRPr b="1">
                <a:solidFill>
                  <a:schemeClr val="tx1"/>
                </a:solidFill>
                <a:latin typeface="Arial" pitchFamily="34" charset="0"/>
                <a:cs typeface="Arial" pitchFamily="34" charset="0"/>
              </a:defRPr>
            </a:lvl4pPr>
            <a:lvl5pPr marL="2057400" indent="-228600" defTabSz="922338" eaLnBrk="0" hangingPunct="0">
              <a:defRPr b="1">
                <a:solidFill>
                  <a:schemeClr val="tx1"/>
                </a:solidFill>
                <a:latin typeface="Arial" pitchFamily="34" charset="0"/>
                <a:cs typeface="Arial" pitchFamily="34" charset="0"/>
              </a:defRPr>
            </a:lvl5pPr>
            <a:lvl6pPr marL="2514600" indent="-228600" defTabSz="922338"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defTabSz="922338"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defTabSz="922338"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defTabSz="922338"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08A4A083-6308-4B28-B224-9724302C4D92}" type="slidenum">
              <a:rPr lang="en-US" altLang="en-US" b="0" smtClean="0"/>
              <a:pPr eaLnBrk="1" hangingPunct="1"/>
              <a:t>27</a:t>
            </a:fld>
            <a:endParaRPr lang="en-US" altLang="en-US" b="0" smtClean="0"/>
          </a:p>
        </p:txBody>
      </p:sp>
    </p:spTree>
    <p:extLst>
      <p:ext uri="{BB962C8B-B14F-4D97-AF65-F5344CB8AC3E}">
        <p14:creationId xmlns:p14="http://schemas.microsoft.com/office/powerpoint/2010/main" val="2926798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b="1">
                <a:solidFill>
                  <a:schemeClr val="tx1"/>
                </a:solidFill>
                <a:latin typeface="Arial" pitchFamily="34" charset="0"/>
                <a:cs typeface="Arial" pitchFamily="34" charset="0"/>
              </a:defRPr>
            </a:lvl1pPr>
            <a:lvl2pPr marL="742950" indent="-285750" defTabSz="922338" eaLnBrk="0" hangingPunct="0">
              <a:defRPr b="1">
                <a:solidFill>
                  <a:schemeClr val="tx1"/>
                </a:solidFill>
                <a:latin typeface="Arial" pitchFamily="34" charset="0"/>
                <a:cs typeface="Arial" pitchFamily="34" charset="0"/>
              </a:defRPr>
            </a:lvl2pPr>
            <a:lvl3pPr marL="1143000" indent="-228600" defTabSz="922338" eaLnBrk="0" hangingPunct="0">
              <a:defRPr b="1">
                <a:solidFill>
                  <a:schemeClr val="tx1"/>
                </a:solidFill>
                <a:latin typeface="Arial" pitchFamily="34" charset="0"/>
                <a:cs typeface="Arial" pitchFamily="34" charset="0"/>
              </a:defRPr>
            </a:lvl3pPr>
            <a:lvl4pPr marL="1600200" indent="-228600" defTabSz="922338" eaLnBrk="0" hangingPunct="0">
              <a:defRPr b="1">
                <a:solidFill>
                  <a:schemeClr val="tx1"/>
                </a:solidFill>
                <a:latin typeface="Arial" pitchFamily="34" charset="0"/>
                <a:cs typeface="Arial" pitchFamily="34" charset="0"/>
              </a:defRPr>
            </a:lvl4pPr>
            <a:lvl5pPr marL="2057400" indent="-228600" defTabSz="922338" eaLnBrk="0" hangingPunct="0">
              <a:defRPr b="1">
                <a:solidFill>
                  <a:schemeClr val="tx1"/>
                </a:solidFill>
                <a:latin typeface="Arial" pitchFamily="34" charset="0"/>
                <a:cs typeface="Arial" pitchFamily="34" charset="0"/>
              </a:defRPr>
            </a:lvl5pPr>
            <a:lvl6pPr marL="2514600" indent="-228600" defTabSz="922338"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defTabSz="922338"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defTabSz="922338"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defTabSz="922338"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F0D88B02-D43B-4150-BEA1-F46EC6368CEA}" type="slidenum">
              <a:rPr lang="en-US" altLang="en-US" b="0" smtClean="0"/>
              <a:pPr eaLnBrk="1" hangingPunct="1"/>
              <a:t>28</a:t>
            </a:fld>
            <a:endParaRPr lang="en-US" altLang="en-US" b="0" smtClean="0"/>
          </a:p>
        </p:txBody>
      </p:sp>
    </p:spTree>
    <p:extLst>
      <p:ext uri="{BB962C8B-B14F-4D97-AF65-F5344CB8AC3E}">
        <p14:creationId xmlns:p14="http://schemas.microsoft.com/office/powerpoint/2010/main" val="3128431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31</a:t>
            </a:fld>
            <a:endParaRPr lang="en-US"/>
          </a:p>
        </p:txBody>
      </p:sp>
    </p:spTree>
    <p:extLst>
      <p:ext uri="{BB962C8B-B14F-4D97-AF65-F5344CB8AC3E}">
        <p14:creationId xmlns:p14="http://schemas.microsoft.com/office/powerpoint/2010/main" val="1164171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33</a:t>
            </a:fld>
            <a:endParaRPr lang="en-US"/>
          </a:p>
        </p:txBody>
      </p:sp>
    </p:spTree>
    <p:extLst>
      <p:ext uri="{BB962C8B-B14F-4D97-AF65-F5344CB8AC3E}">
        <p14:creationId xmlns:p14="http://schemas.microsoft.com/office/powerpoint/2010/main" val="1164171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pPr defTabSz="916768"/>
            <a:fld id="{29EB23F7-F0CC-41C4-9684-5934A4426D91}" type="slidenum">
              <a:rPr lang="en-US" smtClean="0">
                <a:latin typeface="Arial" charset="0"/>
                <a:cs typeface="Arial" charset="0"/>
              </a:rPr>
              <a:pPr defTabSz="916768"/>
              <a:t>35</a:t>
            </a:fld>
            <a:endParaRPr lang="en-US" smtClean="0">
              <a:latin typeface="Arial" charset="0"/>
              <a:cs typeface="Arial" charset="0"/>
            </a:endParaRPr>
          </a:p>
        </p:txBody>
      </p:sp>
      <p:sp>
        <p:nvSpPr>
          <p:cNvPr id="64514" name="Rectangle 2"/>
          <p:cNvSpPr>
            <a:spLocks noGrp="1" noRot="1" noChangeAspect="1" noChangeArrowheads="1" noTextEdit="1"/>
          </p:cNvSpPr>
          <p:nvPr>
            <p:ph type="sldImg"/>
          </p:nvPr>
        </p:nvSpPr>
        <p:spPr>
          <a:xfrm>
            <a:off x="1214438" y="692150"/>
            <a:ext cx="4556125" cy="3416300"/>
          </a:xfrm>
          <a:ln w="12700" cap="flat">
            <a:solidFill>
              <a:schemeClr val="tx1"/>
            </a:solidFill>
          </a:ln>
        </p:spPr>
      </p:sp>
      <p:sp>
        <p:nvSpPr>
          <p:cNvPr id="39940" name="Rectangle 3"/>
          <p:cNvSpPr>
            <a:spLocks noGrp="1" noChangeArrowheads="1"/>
          </p:cNvSpPr>
          <p:nvPr>
            <p:ph type="body" idx="1"/>
          </p:nvPr>
        </p:nvSpPr>
        <p:spPr>
          <a:xfrm>
            <a:off x="931487" y="4343400"/>
            <a:ext cx="5123171" cy="4114800"/>
          </a:xfrm>
          <a:ln/>
        </p:spPr>
        <p:txBody>
          <a:bodyPr lIns="93987" tIns="46196" rIns="93987" bIns="46196"/>
          <a:lstStyle/>
          <a:p>
            <a:r>
              <a:rPr lang="en-US" dirty="0" smtClean="0"/>
              <a:t>Using small scale tests of change to build knowledge and confidence in changes that you want to make permanent (it’s not that the changes you want to make are small, but you start your testing on a small scale – one patient, one day </a:t>
            </a:r>
            <a:r>
              <a:rPr lang="en-US" dirty="0" err="1" smtClean="0"/>
              <a:t>etc</a:t>
            </a:r>
            <a:r>
              <a:rPr lang="en-US" dirty="0" smtClean="0"/>
              <a:t>)</a:t>
            </a:r>
          </a:p>
          <a:p>
            <a:r>
              <a:rPr lang="en-US" dirty="0" smtClean="0"/>
              <a:t>Using prediction and data to add rigor to the learning</a:t>
            </a:r>
          </a:p>
          <a:p>
            <a:pPr eaLnBrk="1" hangingPunct="1">
              <a:defRPr/>
            </a:pPr>
            <a:endParaRPr lang="en-US" dirty="0" smtClean="0">
              <a:latin typeface="Arial" charset="0"/>
            </a:endParaRPr>
          </a:p>
        </p:txBody>
      </p:sp>
    </p:spTree>
    <p:extLst>
      <p:ext uri="{BB962C8B-B14F-4D97-AF65-F5344CB8AC3E}">
        <p14:creationId xmlns:p14="http://schemas.microsoft.com/office/powerpoint/2010/main" val="21197219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2228" name="Slide Number Placeholder 3"/>
          <p:cNvSpPr txBox="1">
            <a:spLocks noGrp="1"/>
          </p:cNvSpPr>
          <p:nvPr/>
        </p:nvSpPr>
        <p:spPr bwMode="auto">
          <a:xfrm>
            <a:off x="3970134" y="8831263"/>
            <a:ext cx="303864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09" tIns="46154" rIns="92309" bIns="46154" anchor="b"/>
          <a:lstStyle>
            <a:lvl1pPr defTabSz="922338" eaLnBrk="0" hangingPunct="0">
              <a:defRPr b="1">
                <a:solidFill>
                  <a:schemeClr val="tx1"/>
                </a:solidFill>
                <a:latin typeface="Arial" pitchFamily="34" charset="0"/>
                <a:cs typeface="Arial" pitchFamily="34" charset="0"/>
              </a:defRPr>
            </a:lvl1pPr>
            <a:lvl2pPr marL="742950" indent="-285750" defTabSz="922338" eaLnBrk="0" hangingPunct="0">
              <a:defRPr b="1">
                <a:solidFill>
                  <a:schemeClr val="tx1"/>
                </a:solidFill>
                <a:latin typeface="Arial" pitchFamily="34" charset="0"/>
                <a:cs typeface="Arial" pitchFamily="34" charset="0"/>
              </a:defRPr>
            </a:lvl2pPr>
            <a:lvl3pPr marL="1143000" indent="-228600" defTabSz="922338" eaLnBrk="0" hangingPunct="0">
              <a:defRPr b="1">
                <a:solidFill>
                  <a:schemeClr val="tx1"/>
                </a:solidFill>
                <a:latin typeface="Arial" pitchFamily="34" charset="0"/>
                <a:cs typeface="Arial" pitchFamily="34" charset="0"/>
              </a:defRPr>
            </a:lvl3pPr>
            <a:lvl4pPr marL="1600200" indent="-228600" defTabSz="922338" eaLnBrk="0" hangingPunct="0">
              <a:defRPr b="1">
                <a:solidFill>
                  <a:schemeClr val="tx1"/>
                </a:solidFill>
                <a:latin typeface="Arial" pitchFamily="34" charset="0"/>
                <a:cs typeface="Arial" pitchFamily="34" charset="0"/>
              </a:defRPr>
            </a:lvl4pPr>
            <a:lvl5pPr marL="2057400" indent="-228600" defTabSz="922338" eaLnBrk="0" hangingPunct="0">
              <a:defRPr b="1">
                <a:solidFill>
                  <a:schemeClr val="tx1"/>
                </a:solidFill>
                <a:latin typeface="Arial" pitchFamily="34" charset="0"/>
                <a:cs typeface="Arial" pitchFamily="34" charset="0"/>
              </a:defRPr>
            </a:lvl5pPr>
            <a:lvl6pPr marL="2514600" indent="-228600" defTabSz="922338"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defTabSz="922338"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defTabSz="922338"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defTabSz="922338" eaLnBrk="0" fontAlgn="base" hangingPunct="0">
              <a:spcBef>
                <a:spcPct val="0"/>
              </a:spcBef>
              <a:spcAft>
                <a:spcPct val="0"/>
              </a:spcAft>
              <a:defRPr b="1">
                <a:solidFill>
                  <a:schemeClr val="tx1"/>
                </a:solidFill>
                <a:latin typeface="Arial" pitchFamily="34" charset="0"/>
                <a:cs typeface="Arial" pitchFamily="34" charset="0"/>
              </a:defRPr>
            </a:lvl9pPr>
          </a:lstStyle>
          <a:p>
            <a:pPr algn="r" eaLnBrk="1" hangingPunct="1"/>
            <a:fld id="{44EABDD4-8E63-462D-9A0B-7A9B1AE5531F}" type="slidenum">
              <a:rPr lang="en-US" altLang="en-US" sz="1200" b="0"/>
              <a:pPr algn="r" eaLnBrk="1" hangingPunct="1"/>
              <a:t>38</a:t>
            </a:fld>
            <a:endParaRPr lang="en-US" altLang="en-US" sz="1200" b="0"/>
          </a:p>
        </p:txBody>
      </p:sp>
    </p:spTree>
    <p:extLst>
      <p:ext uri="{BB962C8B-B14F-4D97-AF65-F5344CB8AC3E}">
        <p14:creationId xmlns:p14="http://schemas.microsoft.com/office/powerpoint/2010/main" val="1196220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our presenters –  Dr.</a:t>
            </a:r>
            <a:r>
              <a:rPr lang="en-US" baseline="0" dirty="0" smtClean="0"/>
              <a:t> Yvonne Cheung, Dr. Damian </a:t>
            </a:r>
            <a:r>
              <a:rPr lang="en-US" baseline="0" dirty="0" err="1" smtClean="0"/>
              <a:t>Folch</a:t>
            </a:r>
            <a:r>
              <a:rPr lang="en-US" baseline="0" dirty="0" smtClean="0"/>
              <a:t>, our coaching consultant Judy Ling</a:t>
            </a:r>
            <a:r>
              <a:rPr lang="en-US" dirty="0" smtClean="0"/>
              <a:t> </a:t>
            </a:r>
          </a:p>
          <a:p>
            <a:r>
              <a:rPr lang="en-US" dirty="0" smtClean="0"/>
              <a:t>To our coaches</a:t>
            </a:r>
            <a:r>
              <a:rPr lang="en-US" baseline="0" dirty="0" smtClean="0"/>
              <a:t> and</a:t>
            </a:r>
            <a:r>
              <a:rPr lang="en-US" dirty="0" smtClean="0"/>
              <a:t> Mount</a:t>
            </a:r>
            <a:r>
              <a:rPr lang="en-US" baseline="0" dirty="0" smtClean="0"/>
              <a:t> Auburn partners – Chuck </a:t>
            </a:r>
            <a:r>
              <a:rPr lang="en-US" baseline="0" dirty="0" err="1" smtClean="0"/>
              <a:t>Lukahsik</a:t>
            </a:r>
            <a:r>
              <a:rPr lang="en-US" baseline="0" dirty="0" smtClean="0"/>
              <a:t>, Sonya Sullivan, Susan McDonnell, Lora Gross-</a:t>
            </a:r>
            <a:r>
              <a:rPr lang="en-US" baseline="0" dirty="0" err="1" smtClean="0"/>
              <a:t>Kostka</a:t>
            </a:r>
            <a:r>
              <a:rPr lang="en-US" baseline="0" dirty="0" smtClean="0"/>
              <a:t> ( Margaret Martello), and our thanks to Tracy Reeder</a:t>
            </a:r>
          </a:p>
          <a:p>
            <a:r>
              <a:rPr lang="en-US" baseline="0" dirty="0" smtClean="0"/>
              <a:t>Our thanks to the practices that are starting after today with their coaches   (                                                                        )</a:t>
            </a:r>
            <a:endParaRPr lang="en-US" dirty="0" smtClean="0"/>
          </a:p>
          <a:p>
            <a:r>
              <a:rPr lang="en-US" dirty="0" smtClean="0"/>
              <a:t>To Emily</a:t>
            </a:r>
            <a:r>
              <a:rPr lang="en-US" baseline="0" dirty="0" smtClean="0"/>
              <a:t> Biocchi – her skilled, calm, organization and preparation</a:t>
            </a:r>
          </a:p>
          <a:p>
            <a:r>
              <a:rPr lang="en-US" baseline="0" dirty="0" smtClean="0"/>
              <a:t>Especially Beth Capstick, our Project Management and Improvement Consultant – managing everything</a:t>
            </a:r>
          </a:p>
          <a:p>
            <a:r>
              <a:rPr lang="en-US" baseline="0" dirty="0" smtClean="0"/>
              <a:t>To all of you – for this important work to improve care and safety for patients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44</a:t>
            </a:fld>
            <a:endParaRPr lang="en-US" altLang="en-US"/>
          </a:p>
        </p:txBody>
      </p:sp>
    </p:spTree>
    <p:extLst>
      <p:ext uri="{BB962C8B-B14F-4D97-AF65-F5344CB8AC3E}">
        <p14:creationId xmlns:p14="http://schemas.microsoft.com/office/powerpoint/2010/main" val="1817192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fld id="{73FC38B3-A359-4B1F-B6A4-8173FEC288D2}" type="datetime1">
              <a:rPr lang="en-US" altLang="en-US"/>
              <a:pPr>
                <a:defRPr/>
              </a:pPr>
              <a:t>8/18/2015</a:t>
            </a:fld>
            <a:endParaRPr lang="en-US" altLang="en-US" dirty="0"/>
          </a:p>
        </p:txBody>
      </p:sp>
      <p:sp>
        <p:nvSpPr>
          <p:cNvPr id="6" name="Rectangle 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r>
              <a:rPr lang="en-US" altLang="en-US"/>
              <a:t>® Baker, Butts-Dion, Crowe, Heinrich, &amp; Taylor (2011)</a:t>
            </a:r>
          </a:p>
        </p:txBody>
      </p:sp>
      <p:sp>
        <p:nvSpPr>
          <p:cNvPr id="7" name="Rectangle 7"/>
          <p:cNvSpPr>
            <a:spLocks noGrp="1" noChangeArrowheads="1"/>
          </p:cNvSpPr>
          <p:nvPr>
            <p:ph type="sldNum" sz="quarter" idx="12"/>
          </p:nvPr>
        </p:nvSpPr>
        <p:spPr>
          <a:ln/>
        </p:spPr>
        <p:txBody>
          <a:bodyPr/>
          <a:lstStyle>
            <a:lvl1pPr>
              <a:defRPr/>
            </a:lvl1pPr>
          </a:lstStyle>
          <a:p>
            <a:pPr>
              <a:defRPr/>
            </a:pPr>
            <a:fld id="{FB8603CC-B60B-4E7C-9850-DD71BDEA3B07}" type="slidenum">
              <a:rPr lang="en-US" altLang="en-US"/>
              <a:pPr>
                <a:defRPr/>
              </a:pPr>
              <a:t>‹#›</a:t>
            </a:fld>
            <a:endParaRPr lang="en-US" altLang="en-US" dirty="0"/>
          </a:p>
        </p:txBody>
      </p:sp>
    </p:spTree>
    <p:extLst>
      <p:ext uri="{BB962C8B-B14F-4D97-AF65-F5344CB8AC3E}">
        <p14:creationId xmlns:p14="http://schemas.microsoft.com/office/powerpoint/2010/main" val="1881664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322" name="Picture 5" descr="Mass Coalition logo.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2401" y="6243200"/>
            <a:ext cx="2590799" cy="4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77000" y="6044064"/>
            <a:ext cx="2514600" cy="737736"/>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www.ihi.org/education/IHIOpenSchool/resources/Pages/AudioandVideo/Whiteboard3.aspx"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www.ihi.org/education/IHIOpenSchool/resources/Pages/AudioandVideo/Whiteboard4.aspx"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1470025"/>
          </a:xfrm>
        </p:spPr>
        <p:txBody>
          <a:bodyPr/>
          <a:lstStyle/>
          <a:p>
            <a:pPr>
              <a:buClr>
                <a:schemeClr val="accent2"/>
              </a:buClr>
            </a:pPr>
            <a:r>
              <a:rPr lang="en-US" altLang="en-US" sz="4000" dirty="0" smtClean="0"/>
              <a:t>Welcome and please sign in on the clipboard before you leave!</a:t>
            </a:r>
            <a:endParaRPr lang="en-US" altLang="en-US" sz="4000" dirty="0"/>
          </a:p>
        </p:txBody>
      </p:sp>
      <p:sp>
        <p:nvSpPr>
          <p:cNvPr id="2051" name="Rectangle 3"/>
          <p:cNvSpPr>
            <a:spLocks noGrp="1" noChangeArrowheads="1"/>
          </p:cNvSpPr>
          <p:nvPr>
            <p:ph type="subTitle" idx="1"/>
          </p:nvPr>
        </p:nvSpPr>
        <p:spPr>
          <a:xfrm>
            <a:off x="152400" y="1752600"/>
            <a:ext cx="8915400" cy="4191000"/>
          </a:xfrm>
        </p:spPr>
        <p:txBody>
          <a:bodyPr/>
          <a:lstStyle/>
          <a:p>
            <a:pPr>
              <a:spcBef>
                <a:spcPts val="0"/>
              </a:spcBef>
            </a:pPr>
            <a:r>
              <a:rPr lang="en-US" sz="3600" b="1" cap="small" dirty="0" smtClean="0"/>
              <a:t>MOUNT AUBURN</a:t>
            </a:r>
            <a:r>
              <a:rPr lang="en-US" sz="3600" b="1" cap="small" dirty="0"/>
              <a:t/>
            </a:r>
            <a:br>
              <a:rPr lang="en-US" sz="3600" b="1" cap="small" dirty="0"/>
            </a:br>
            <a:r>
              <a:rPr lang="en-US" sz="3600" b="1" cap="small" dirty="0" smtClean="0"/>
              <a:t>PRACTICE IMPROVEMENT PROGRAM</a:t>
            </a:r>
            <a:r>
              <a:rPr lang="en-US" sz="3600" b="1" dirty="0" smtClean="0"/>
              <a:t> </a:t>
            </a:r>
          </a:p>
          <a:p>
            <a:pPr>
              <a:spcBef>
                <a:spcPts val="0"/>
              </a:spcBef>
            </a:pPr>
            <a:r>
              <a:rPr lang="en-US" sz="3600" b="1" dirty="0" smtClean="0"/>
              <a:t>(MA-PIP)</a:t>
            </a:r>
          </a:p>
          <a:p>
            <a:pPr>
              <a:spcBef>
                <a:spcPts val="0"/>
              </a:spcBef>
            </a:pPr>
            <a:endParaRPr lang="en-US" sz="1000" b="1" dirty="0" smtClean="0"/>
          </a:p>
          <a:p>
            <a:r>
              <a:rPr lang="en-US" sz="4000" b="1" dirty="0" smtClean="0"/>
              <a:t>Practice Managers Session</a:t>
            </a:r>
            <a:endParaRPr lang="en-US" sz="4000" b="1" dirty="0"/>
          </a:p>
          <a:p>
            <a:endParaRPr lang="en-US" b="1" dirty="0"/>
          </a:p>
          <a:p>
            <a:r>
              <a:rPr lang="en-US" b="1" dirty="0" smtClean="0"/>
              <a:t>July 9, 2015</a:t>
            </a:r>
            <a:endParaRPr lang="en-US" sz="2800" b="1" dirty="0" smtClean="0"/>
          </a:p>
        </p:txBody>
      </p:sp>
    </p:spTree>
    <p:extLst>
      <p:ext uri="{BB962C8B-B14F-4D97-AF65-F5344CB8AC3E}">
        <p14:creationId xmlns:p14="http://schemas.microsoft.com/office/powerpoint/2010/main" val="29578638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a:xfrm>
            <a:off x="152400" y="1828800"/>
            <a:ext cx="8763000" cy="3867150"/>
          </a:xfrm>
        </p:spPr>
        <p:txBody>
          <a:bodyPr/>
          <a:lstStyle/>
          <a:p>
            <a:pPr>
              <a:buFont typeface="Wingdings" panose="05000000000000000000" pitchFamily="2" charset="2"/>
              <a:buChar char="§"/>
            </a:pPr>
            <a:r>
              <a:rPr lang="en-US" sz="2800" dirty="0"/>
              <a:t>The Mount Auburn Practice Improvement Program</a:t>
            </a:r>
          </a:p>
          <a:p>
            <a:pPr>
              <a:buFont typeface="Wingdings" panose="05000000000000000000" pitchFamily="2" charset="2"/>
              <a:buChar char="§"/>
            </a:pPr>
            <a:endParaRPr lang="en-US" sz="1000" dirty="0" smtClean="0"/>
          </a:p>
          <a:p>
            <a:pPr>
              <a:buFont typeface="Wingdings" panose="05000000000000000000" pitchFamily="2" charset="2"/>
              <a:buChar char="§"/>
            </a:pPr>
            <a:r>
              <a:rPr lang="en-US" sz="2800" dirty="0" smtClean="0"/>
              <a:t>Patient </a:t>
            </a:r>
            <a:r>
              <a:rPr lang="en-US" sz="2800" dirty="0"/>
              <a:t>safety in Office Practice/Ambulatory </a:t>
            </a:r>
            <a:r>
              <a:rPr lang="en-US" sz="2800" dirty="0" smtClean="0"/>
              <a:t>Care</a:t>
            </a:r>
          </a:p>
          <a:p>
            <a:pPr>
              <a:buFont typeface="Wingdings" panose="05000000000000000000" pitchFamily="2" charset="2"/>
              <a:buChar char="§"/>
            </a:pPr>
            <a:endParaRPr lang="en-US" sz="1000" b="1" dirty="0"/>
          </a:p>
          <a:p>
            <a:pPr>
              <a:buFont typeface="Wingdings" panose="05000000000000000000" pitchFamily="2" charset="2"/>
              <a:buChar char="§"/>
            </a:pPr>
            <a:r>
              <a:rPr lang="en-US" sz="2800" dirty="0"/>
              <a:t>Science of Patient Safety: </a:t>
            </a:r>
            <a:endParaRPr lang="en-US" sz="2800" dirty="0" smtClean="0"/>
          </a:p>
          <a:p>
            <a:pPr marL="0" indent="0">
              <a:buNone/>
            </a:pPr>
            <a:r>
              <a:rPr lang="en-US" sz="2800" dirty="0"/>
              <a:t>	</a:t>
            </a:r>
            <a:r>
              <a:rPr lang="en-US" sz="2800" dirty="0" smtClean="0"/>
              <a:t>	Systems </a:t>
            </a:r>
            <a:r>
              <a:rPr lang="en-US" sz="2800" dirty="0"/>
              <a:t>thinking and Safety </a:t>
            </a:r>
            <a:r>
              <a:rPr lang="en-US" sz="2800" dirty="0" smtClean="0"/>
              <a:t>culture</a:t>
            </a:r>
          </a:p>
          <a:p>
            <a:pPr>
              <a:buFont typeface="Wingdings" panose="05000000000000000000" pitchFamily="2" charset="2"/>
              <a:buChar char="§"/>
            </a:pPr>
            <a:endParaRPr lang="en-US" sz="1000" dirty="0"/>
          </a:p>
          <a:p>
            <a:pPr>
              <a:buFont typeface="Wingdings" panose="05000000000000000000" pitchFamily="2" charset="2"/>
              <a:buChar char="§"/>
            </a:pPr>
            <a:r>
              <a:rPr lang="en-US" sz="2800" dirty="0"/>
              <a:t>Effective improvement </a:t>
            </a:r>
            <a:r>
              <a:rPr lang="en-US" sz="2800" dirty="0" smtClean="0"/>
              <a:t>strategies: </a:t>
            </a:r>
          </a:p>
          <a:p>
            <a:pPr marL="457200" lvl="1" indent="0">
              <a:buNone/>
            </a:pPr>
            <a:r>
              <a:rPr lang="en-US" sz="2400" dirty="0"/>
              <a:t>	</a:t>
            </a:r>
            <a:r>
              <a:rPr lang="en-US" sz="2400" dirty="0" smtClean="0"/>
              <a:t>	</a:t>
            </a:r>
            <a:r>
              <a:rPr lang="en-US" dirty="0" smtClean="0"/>
              <a:t>The </a:t>
            </a:r>
            <a:r>
              <a:rPr lang="en-US" dirty="0"/>
              <a:t>Model for </a:t>
            </a:r>
            <a:r>
              <a:rPr lang="en-US" dirty="0" smtClean="0"/>
              <a:t>Improvement</a:t>
            </a:r>
          </a:p>
          <a:p>
            <a:pPr>
              <a:buFont typeface="Wingdings" panose="05000000000000000000" pitchFamily="2" charset="2"/>
              <a:buChar char="§"/>
            </a:pPr>
            <a:endParaRPr lang="en-US" sz="1000" dirty="0"/>
          </a:p>
          <a:p>
            <a:pPr marL="0" indent="0">
              <a:buNone/>
            </a:pPr>
            <a:r>
              <a:rPr lang="en-US" dirty="0"/>
              <a:t>	</a:t>
            </a:r>
          </a:p>
        </p:txBody>
      </p:sp>
    </p:spTree>
    <p:extLst>
      <p:ext uri="{BB962C8B-B14F-4D97-AF65-F5344CB8AC3E}">
        <p14:creationId xmlns:p14="http://schemas.microsoft.com/office/powerpoint/2010/main" val="2643098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Ground Rules</a:t>
            </a:r>
            <a:endParaRPr lang="en-US" dirty="0"/>
          </a:p>
        </p:txBody>
      </p:sp>
      <p:sp>
        <p:nvSpPr>
          <p:cNvPr id="3" name="Content Placeholder 2"/>
          <p:cNvSpPr>
            <a:spLocks noGrp="1"/>
          </p:cNvSpPr>
          <p:nvPr>
            <p:ph idx="1"/>
          </p:nvPr>
        </p:nvSpPr>
        <p:spPr>
          <a:xfrm>
            <a:off x="228600" y="1676400"/>
            <a:ext cx="8610600" cy="3867150"/>
          </a:xfrm>
        </p:spPr>
        <p:txBody>
          <a:bodyPr/>
          <a:lstStyle/>
          <a:p>
            <a:pPr>
              <a:buFont typeface="Wingdings" panose="05000000000000000000" pitchFamily="2" charset="2"/>
              <a:buChar char="§"/>
            </a:pPr>
            <a:r>
              <a:rPr lang="en-US" sz="2800" dirty="0" smtClean="0"/>
              <a:t>There are no dumb questions</a:t>
            </a:r>
          </a:p>
          <a:p>
            <a:pPr>
              <a:buFont typeface="Wingdings" panose="05000000000000000000" pitchFamily="2" charset="2"/>
              <a:buChar char="§"/>
            </a:pPr>
            <a:endParaRPr lang="en-US" sz="1000" dirty="0" smtClean="0"/>
          </a:p>
          <a:p>
            <a:pPr>
              <a:buFont typeface="Wingdings" panose="05000000000000000000" pitchFamily="2" charset="2"/>
              <a:buChar char="§"/>
            </a:pPr>
            <a:r>
              <a:rPr lang="en-US" sz="2800" dirty="0" smtClean="0"/>
              <a:t>Ask a question at any time – you are helping your colleagues – someone else was wondering too – sometimes I’m not clear</a:t>
            </a:r>
          </a:p>
          <a:p>
            <a:pPr>
              <a:buFont typeface="Wingdings" panose="05000000000000000000" pitchFamily="2" charset="2"/>
              <a:buChar char="§"/>
            </a:pPr>
            <a:endParaRPr lang="en-US" sz="1000" dirty="0" smtClean="0"/>
          </a:p>
          <a:p>
            <a:pPr>
              <a:buFont typeface="Wingdings" panose="05000000000000000000" pitchFamily="2" charset="2"/>
              <a:buChar char="§"/>
            </a:pPr>
            <a:r>
              <a:rPr lang="en-US" sz="2800" dirty="0" smtClean="0"/>
              <a:t>It’s alright/it’s important to admit any problem – that’s the point of the project – team will find a way to address</a:t>
            </a:r>
          </a:p>
          <a:p>
            <a:pPr>
              <a:buFont typeface="Wingdings" panose="05000000000000000000" pitchFamily="2" charset="2"/>
              <a:buChar char="§"/>
            </a:pPr>
            <a:endParaRPr lang="en-US" sz="1000" dirty="0" smtClean="0"/>
          </a:p>
          <a:p>
            <a:pPr>
              <a:buFont typeface="Wingdings" panose="05000000000000000000" pitchFamily="2" charset="2"/>
              <a:buChar char="§"/>
            </a:pPr>
            <a:r>
              <a:rPr lang="en-US" sz="2800" dirty="0" smtClean="0"/>
              <a:t>We are repeating slides – to reinforce the learning</a:t>
            </a:r>
          </a:p>
          <a:p>
            <a:endParaRPr lang="en-US" dirty="0" smtClean="0"/>
          </a:p>
          <a:p>
            <a:endParaRPr lang="en-US" dirty="0"/>
          </a:p>
        </p:txBody>
      </p:sp>
    </p:spTree>
    <p:extLst>
      <p:ext uri="{BB962C8B-B14F-4D97-AF65-F5344CB8AC3E}">
        <p14:creationId xmlns:p14="http://schemas.microsoft.com/office/powerpoint/2010/main" val="1881451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a:xfrm>
            <a:off x="304800" y="1676400"/>
            <a:ext cx="8610600" cy="3867150"/>
          </a:xfrm>
        </p:spPr>
        <p:txBody>
          <a:bodyPr/>
          <a:lstStyle/>
          <a:p>
            <a:pPr>
              <a:buFont typeface="Wingdings" panose="05000000000000000000" pitchFamily="2" charset="2"/>
              <a:buChar char="§"/>
            </a:pPr>
            <a:r>
              <a:rPr lang="en-US" sz="2800" dirty="0" smtClean="0"/>
              <a:t>How many are practice managers?  Who else?</a:t>
            </a:r>
          </a:p>
          <a:p>
            <a:pPr>
              <a:buFont typeface="Wingdings" panose="05000000000000000000" pitchFamily="2" charset="2"/>
              <a:buChar char="§"/>
            </a:pPr>
            <a:endParaRPr lang="en-US" sz="2800" dirty="0" smtClean="0"/>
          </a:p>
          <a:p>
            <a:pPr>
              <a:buFont typeface="Wingdings" panose="05000000000000000000" pitchFamily="2" charset="2"/>
              <a:buChar char="§"/>
            </a:pPr>
            <a:r>
              <a:rPr lang="en-US" sz="2800" dirty="0" smtClean="0"/>
              <a:t>How many able to attend May 8?</a:t>
            </a:r>
          </a:p>
          <a:p>
            <a:pPr>
              <a:buFont typeface="Wingdings" panose="05000000000000000000" pitchFamily="2" charset="2"/>
              <a:buChar char="§"/>
            </a:pPr>
            <a:r>
              <a:rPr lang="en-US" sz="2800" dirty="0" smtClean="0"/>
              <a:t>How many able to attend June 11?</a:t>
            </a:r>
          </a:p>
          <a:p>
            <a:pPr>
              <a:buFont typeface="Wingdings" panose="05000000000000000000" pitchFamily="2" charset="2"/>
              <a:buChar char="§"/>
            </a:pPr>
            <a:endParaRPr lang="en-US" sz="2800" dirty="0" smtClean="0"/>
          </a:p>
          <a:p>
            <a:pPr>
              <a:buFont typeface="Wingdings" panose="05000000000000000000" pitchFamily="2" charset="2"/>
              <a:buChar char="§"/>
            </a:pPr>
            <a:r>
              <a:rPr lang="en-US" sz="2800" dirty="0" smtClean="0"/>
              <a:t>How many were able to watch the video lecture?  Not?</a:t>
            </a:r>
          </a:p>
          <a:p>
            <a:pPr>
              <a:buFont typeface="Wingdings" panose="05000000000000000000" pitchFamily="2" charset="2"/>
              <a:buChar char="§"/>
            </a:pPr>
            <a:endParaRPr lang="en-US" sz="2800" dirty="0" smtClean="0"/>
          </a:p>
        </p:txBody>
      </p:sp>
    </p:spTree>
    <p:extLst>
      <p:ext uri="{BB962C8B-B14F-4D97-AF65-F5344CB8AC3E}">
        <p14:creationId xmlns:p14="http://schemas.microsoft.com/office/powerpoint/2010/main" val="12679667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noAutofit/>
          </a:bodyPr>
          <a:lstStyle/>
          <a:p>
            <a:r>
              <a:rPr lang="en-US" sz="3600" dirty="0" smtClean="0"/>
              <a:t>Mount Auburn Practice Improvement Program (MA-PIP):  Why now?</a:t>
            </a:r>
            <a:endParaRPr lang="en-US" sz="3600" dirty="0"/>
          </a:p>
        </p:txBody>
      </p:sp>
      <p:sp>
        <p:nvSpPr>
          <p:cNvPr id="3" name="Content Placeholder 2"/>
          <p:cNvSpPr>
            <a:spLocks noGrp="1"/>
          </p:cNvSpPr>
          <p:nvPr>
            <p:ph idx="1"/>
          </p:nvPr>
        </p:nvSpPr>
        <p:spPr>
          <a:xfrm>
            <a:off x="228600" y="1752600"/>
            <a:ext cx="8610600" cy="3867150"/>
          </a:xfrm>
        </p:spPr>
        <p:txBody>
          <a:bodyPr/>
          <a:lstStyle/>
          <a:p>
            <a:pPr>
              <a:spcBef>
                <a:spcPts val="0"/>
              </a:spcBef>
              <a:buFont typeface="Wingdings" panose="05000000000000000000" pitchFamily="2" charset="2"/>
              <a:buChar char="§"/>
            </a:pPr>
            <a:r>
              <a:rPr lang="en-US" sz="2400" dirty="0" smtClean="0"/>
              <a:t>Improving patient safety in office practice/ ambulatory care</a:t>
            </a:r>
          </a:p>
          <a:p>
            <a:pPr>
              <a:buFont typeface="Wingdings" panose="05000000000000000000" pitchFamily="2" charset="2"/>
              <a:buChar char="§"/>
            </a:pPr>
            <a:endParaRPr lang="en-US" sz="1000" b="1" dirty="0" smtClean="0"/>
          </a:p>
          <a:p>
            <a:pPr>
              <a:buFont typeface="Wingdings" panose="05000000000000000000" pitchFamily="2" charset="2"/>
              <a:buChar char="§"/>
            </a:pPr>
            <a:r>
              <a:rPr lang="en-US" sz="2400" b="1" dirty="0" smtClean="0"/>
              <a:t>Enable your practice to improve your work while you do your work – </a:t>
            </a:r>
          </a:p>
          <a:p>
            <a:pPr marL="800100" lvl="2" indent="0">
              <a:buNone/>
            </a:pPr>
            <a:r>
              <a:rPr lang="en-US" b="1" dirty="0" smtClean="0"/>
              <a:t>Engaging practice staff to “see problems and solve problems”</a:t>
            </a:r>
          </a:p>
          <a:p>
            <a:pPr>
              <a:buFont typeface="Wingdings" panose="05000000000000000000" pitchFamily="2" charset="2"/>
              <a:buChar char="§"/>
            </a:pPr>
            <a:endParaRPr lang="en-US" sz="1000" dirty="0" smtClean="0"/>
          </a:p>
          <a:p>
            <a:pPr>
              <a:buFont typeface="Wingdings" panose="05000000000000000000" pitchFamily="2" charset="2"/>
              <a:buChar char="§"/>
            </a:pPr>
            <a:r>
              <a:rPr lang="en-US" sz="2400" dirty="0" smtClean="0"/>
              <a:t>Build on proven model –  PROMISES program</a:t>
            </a:r>
          </a:p>
          <a:p>
            <a:pPr>
              <a:buFont typeface="Wingdings" panose="05000000000000000000" pitchFamily="2" charset="2"/>
              <a:buChar char="§"/>
            </a:pPr>
            <a:endParaRPr lang="en-US" sz="1000" dirty="0" smtClean="0"/>
          </a:p>
          <a:p>
            <a:pPr>
              <a:buFont typeface="Wingdings" panose="05000000000000000000" pitchFamily="2" charset="2"/>
              <a:buChar char="§"/>
            </a:pPr>
            <a:r>
              <a:rPr lang="en-US" sz="2400" dirty="0" smtClean="0"/>
              <a:t>Hardwire </a:t>
            </a:r>
            <a:r>
              <a:rPr lang="en-US" sz="2400" dirty="0"/>
              <a:t>&amp;</a:t>
            </a:r>
            <a:r>
              <a:rPr lang="en-US" sz="2400" dirty="0" smtClean="0"/>
              <a:t> integrate with current ambulatory patient safety program</a:t>
            </a:r>
            <a:endParaRPr lang="en-US" sz="2400" dirty="0"/>
          </a:p>
        </p:txBody>
      </p:sp>
    </p:spTree>
    <p:extLst>
      <p:ext uri="{BB962C8B-B14F-4D97-AF65-F5344CB8AC3E}">
        <p14:creationId xmlns:p14="http://schemas.microsoft.com/office/powerpoint/2010/main" val="4102237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143000"/>
          </a:xfrm>
        </p:spPr>
        <p:txBody>
          <a:bodyPr>
            <a:normAutofit fontScale="90000"/>
          </a:bodyPr>
          <a:lstStyle/>
          <a:p>
            <a:r>
              <a:rPr lang="en-US" dirty="0"/>
              <a:t>Mount Auburn </a:t>
            </a:r>
            <a:br>
              <a:rPr lang="en-US" dirty="0"/>
            </a:br>
            <a:r>
              <a:rPr lang="en-US" dirty="0"/>
              <a:t>Practice Improvement Program </a:t>
            </a:r>
          </a:p>
        </p:txBody>
      </p:sp>
      <p:sp>
        <p:nvSpPr>
          <p:cNvPr id="3" name="Content Placeholder 2"/>
          <p:cNvSpPr>
            <a:spLocks noGrp="1"/>
          </p:cNvSpPr>
          <p:nvPr>
            <p:ph idx="1"/>
          </p:nvPr>
        </p:nvSpPr>
        <p:spPr>
          <a:xfrm>
            <a:off x="533400" y="1447800"/>
            <a:ext cx="8153400" cy="4876800"/>
          </a:xfrm>
        </p:spPr>
        <p:txBody>
          <a:bodyPr>
            <a:normAutofit/>
          </a:bodyPr>
          <a:lstStyle/>
          <a:p>
            <a:pPr>
              <a:buFont typeface="Wingdings" panose="05000000000000000000" pitchFamily="2" charset="2"/>
              <a:buChar char="§"/>
              <a:defRPr/>
            </a:pPr>
            <a:r>
              <a:rPr lang="en-US" sz="2200" dirty="0" smtClean="0"/>
              <a:t>Two year partnership:  </a:t>
            </a:r>
          </a:p>
          <a:p>
            <a:pPr lvl="1">
              <a:buFont typeface="Wingdings" panose="05000000000000000000" pitchFamily="2" charset="2"/>
              <a:buChar char="§"/>
              <a:defRPr/>
            </a:pPr>
            <a:r>
              <a:rPr lang="en-US" sz="1800" dirty="0" smtClean="0"/>
              <a:t>Teach practice leaders and staff </a:t>
            </a:r>
            <a:r>
              <a:rPr lang="en-US" sz="1800" dirty="0"/>
              <a:t>techniques to make </a:t>
            </a:r>
            <a:r>
              <a:rPr lang="en-US" sz="1800" dirty="0" smtClean="0"/>
              <a:t>care safer</a:t>
            </a:r>
          </a:p>
          <a:p>
            <a:pPr lvl="1">
              <a:buFont typeface="Wingdings" panose="05000000000000000000" pitchFamily="2" charset="2"/>
              <a:buChar char="§"/>
              <a:defRPr/>
            </a:pPr>
            <a:endParaRPr lang="en-US" sz="600" u="sng" dirty="0" smtClean="0"/>
          </a:p>
          <a:p>
            <a:pPr>
              <a:buFont typeface="Wingdings" panose="05000000000000000000" pitchFamily="2" charset="2"/>
              <a:buChar char="§"/>
              <a:defRPr/>
            </a:pPr>
            <a:r>
              <a:rPr lang="en-US" sz="2200" b="1" dirty="0" smtClean="0"/>
              <a:t>Train </a:t>
            </a:r>
            <a:r>
              <a:rPr lang="en-US" sz="2200" b="1" dirty="0"/>
              <a:t>practice </a:t>
            </a:r>
            <a:r>
              <a:rPr lang="en-US" sz="2200" b="1" dirty="0" smtClean="0"/>
              <a:t>managers/clinicians/staff </a:t>
            </a:r>
            <a:r>
              <a:rPr lang="en-US" sz="2200" dirty="0"/>
              <a:t>in patient safety principles, quality improvement techniques</a:t>
            </a:r>
            <a:endParaRPr lang="en-US" sz="2200" u="sng" dirty="0"/>
          </a:p>
          <a:p>
            <a:pPr lvl="1">
              <a:buFont typeface="Wingdings" panose="05000000000000000000" pitchFamily="2" charset="2"/>
              <a:buChar char="§"/>
              <a:defRPr/>
            </a:pPr>
            <a:r>
              <a:rPr lang="en-US" sz="2000" dirty="0" smtClean="0"/>
              <a:t>Video learning modules &amp; meetings/webinars</a:t>
            </a:r>
          </a:p>
          <a:p>
            <a:pPr lvl="1">
              <a:buFont typeface="Wingdings" panose="05000000000000000000" pitchFamily="2" charset="2"/>
              <a:buChar char="§"/>
              <a:defRPr/>
            </a:pPr>
            <a:r>
              <a:rPr lang="en-US" sz="2000" dirty="0" smtClean="0"/>
              <a:t>Community </a:t>
            </a:r>
            <a:r>
              <a:rPr lang="en-US" sz="2000" dirty="0"/>
              <a:t>Learning Sessions for clinicians and staff </a:t>
            </a:r>
          </a:p>
          <a:p>
            <a:pPr lvl="1">
              <a:buFont typeface="Wingdings" panose="05000000000000000000" pitchFamily="2" charset="2"/>
              <a:buChar char="§"/>
              <a:defRPr/>
            </a:pPr>
            <a:endParaRPr lang="en-US" sz="1000" dirty="0"/>
          </a:p>
          <a:p>
            <a:pPr>
              <a:buFont typeface="Wingdings" panose="05000000000000000000" pitchFamily="2" charset="2"/>
              <a:buChar char="§"/>
              <a:defRPr/>
            </a:pPr>
            <a:r>
              <a:rPr lang="en-US" sz="2200" b="1" dirty="0"/>
              <a:t>Train </a:t>
            </a:r>
            <a:r>
              <a:rPr lang="en-US" sz="2200" b="1" dirty="0" smtClean="0"/>
              <a:t>two MAPS directors as coaches </a:t>
            </a:r>
            <a:r>
              <a:rPr lang="en-US" sz="2200" dirty="0"/>
              <a:t>to work </a:t>
            </a:r>
            <a:r>
              <a:rPr lang="en-US" sz="2200" dirty="0" smtClean="0"/>
              <a:t>with teams from selected </a:t>
            </a:r>
            <a:r>
              <a:rPr lang="en-US" sz="2200" dirty="0"/>
              <a:t>Mount Auburn office practices </a:t>
            </a:r>
            <a:r>
              <a:rPr lang="en-US" sz="2200" dirty="0" smtClean="0"/>
              <a:t>to practice these approaches</a:t>
            </a:r>
            <a:endParaRPr lang="en-US" sz="2200" dirty="0"/>
          </a:p>
          <a:p>
            <a:pPr lvl="1">
              <a:buFont typeface="Wingdings" panose="05000000000000000000" pitchFamily="2" charset="2"/>
              <a:buChar char="§"/>
              <a:defRPr/>
            </a:pPr>
            <a:r>
              <a:rPr lang="en-US" sz="2000" dirty="0" smtClean="0"/>
              <a:t>Start with two practices</a:t>
            </a:r>
          </a:p>
          <a:p>
            <a:pPr lvl="1">
              <a:buFont typeface="Wingdings" panose="05000000000000000000" pitchFamily="2" charset="2"/>
              <a:buChar char="§"/>
              <a:defRPr/>
            </a:pPr>
            <a:r>
              <a:rPr lang="en-US" sz="2000" dirty="0" smtClean="0"/>
              <a:t>Expand over time </a:t>
            </a:r>
          </a:p>
          <a:p>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17733510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457200" y="152400"/>
            <a:ext cx="8229600" cy="1143000"/>
          </a:xfrm>
        </p:spPr>
        <p:txBody>
          <a:bodyPr/>
          <a:lstStyle/>
          <a:p>
            <a:r>
              <a:rPr lang="en-US" dirty="0" smtClean="0"/>
              <a:t>MA-PIP Team</a:t>
            </a:r>
          </a:p>
        </p:txBody>
      </p:sp>
      <p:sp>
        <p:nvSpPr>
          <p:cNvPr id="231426" name="Content Placeholder 2"/>
          <p:cNvSpPr>
            <a:spLocks noGrp="1"/>
          </p:cNvSpPr>
          <p:nvPr>
            <p:ph sz="half" idx="1"/>
          </p:nvPr>
        </p:nvSpPr>
        <p:spPr>
          <a:xfrm>
            <a:off x="838200" y="1600200"/>
            <a:ext cx="4038600" cy="4525963"/>
          </a:xfrm>
        </p:spPr>
        <p:txBody>
          <a:bodyPr/>
          <a:lstStyle/>
          <a:p>
            <a:pPr marL="0" indent="0">
              <a:buNone/>
            </a:pPr>
            <a:endParaRPr lang="en-US" u="sng" dirty="0" smtClean="0"/>
          </a:p>
          <a:p>
            <a:pPr marL="0" indent="0">
              <a:buNone/>
            </a:pPr>
            <a:r>
              <a:rPr lang="en-US" b="1" u="sng" dirty="0" smtClean="0"/>
              <a:t>Mount Auburn</a:t>
            </a:r>
          </a:p>
          <a:p>
            <a:pPr marL="0" indent="0">
              <a:buNone/>
            </a:pPr>
            <a:r>
              <a:rPr lang="en-US" dirty="0" smtClean="0"/>
              <a:t>Chuck Lukasik</a:t>
            </a:r>
          </a:p>
          <a:p>
            <a:pPr marL="0" indent="0">
              <a:buNone/>
            </a:pPr>
            <a:r>
              <a:rPr lang="en-US" dirty="0" smtClean="0"/>
              <a:t>Yvonne </a:t>
            </a:r>
            <a:r>
              <a:rPr lang="en-US" dirty="0"/>
              <a:t>Cheung</a:t>
            </a:r>
          </a:p>
          <a:p>
            <a:pPr marL="0" indent="0">
              <a:buNone/>
            </a:pPr>
            <a:r>
              <a:rPr lang="en-US" dirty="0" smtClean="0"/>
              <a:t>Margaret Martello</a:t>
            </a:r>
          </a:p>
          <a:p>
            <a:pPr marL="0" indent="0">
              <a:buNone/>
            </a:pPr>
            <a:r>
              <a:rPr lang="en-US" dirty="0" smtClean="0"/>
              <a:t>Lora Gross-</a:t>
            </a:r>
            <a:r>
              <a:rPr lang="en-US" dirty="0" err="1" smtClean="0"/>
              <a:t>Kostka</a:t>
            </a:r>
            <a:endParaRPr lang="en-US" dirty="0" smtClean="0"/>
          </a:p>
          <a:p>
            <a:pPr marL="0" indent="0">
              <a:buNone/>
            </a:pPr>
            <a:r>
              <a:rPr lang="en-US" dirty="0" smtClean="0"/>
              <a:t>Susan McDonnell</a:t>
            </a:r>
          </a:p>
          <a:p>
            <a:pPr marL="0" indent="0">
              <a:buNone/>
            </a:pPr>
            <a:r>
              <a:rPr lang="en-US" dirty="0" smtClean="0"/>
              <a:t>Sonya Sullivan</a:t>
            </a:r>
          </a:p>
          <a:p>
            <a:pPr marL="0" indent="0">
              <a:buNone/>
            </a:pPr>
            <a:endParaRPr lang="en-US" dirty="0" smtClean="0"/>
          </a:p>
        </p:txBody>
      </p:sp>
      <p:sp>
        <p:nvSpPr>
          <p:cNvPr id="231427" name="Content Placeholder 3"/>
          <p:cNvSpPr>
            <a:spLocks noGrp="1"/>
          </p:cNvSpPr>
          <p:nvPr>
            <p:ph sz="half" idx="2"/>
          </p:nvPr>
        </p:nvSpPr>
        <p:spPr>
          <a:xfrm>
            <a:off x="4876800" y="2133600"/>
            <a:ext cx="3810000" cy="3867150"/>
          </a:xfrm>
        </p:spPr>
        <p:txBody>
          <a:bodyPr/>
          <a:lstStyle/>
          <a:p>
            <a:pPr marL="0" indent="0">
              <a:buNone/>
            </a:pPr>
            <a:r>
              <a:rPr lang="en-US" b="1" u="sng" dirty="0" smtClean="0"/>
              <a:t>MA Coalition </a:t>
            </a:r>
          </a:p>
          <a:p>
            <a:pPr marL="0" indent="0">
              <a:buNone/>
            </a:pPr>
            <a:r>
              <a:rPr lang="en-US" dirty="0" smtClean="0"/>
              <a:t>Paula Griswold</a:t>
            </a:r>
          </a:p>
          <a:p>
            <a:pPr marL="0" indent="0">
              <a:buNone/>
            </a:pPr>
            <a:r>
              <a:rPr lang="en-US" dirty="0" smtClean="0"/>
              <a:t>Beth Capstick</a:t>
            </a:r>
          </a:p>
          <a:p>
            <a:pPr marL="0" indent="0">
              <a:buNone/>
            </a:pPr>
            <a:r>
              <a:rPr lang="en-US" dirty="0" smtClean="0"/>
              <a:t>Judy Ling</a:t>
            </a:r>
          </a:p>
          <a:p>
            <a:pPr marL="0" indent="0">
              <a:buNone/>
            </a:pPr>
            <a:r>
              <a:rPr lang="en-US" dirty="0" smtClean="0"/>
              <a:t>Emily Biocchi</a:t>
            </a:r>
          </a:p>
        </p:txBody>
      </p:sp>
      <p:sp>
        <p:nvSpPr>
          <p:cNvPr id="231428" name="Footer Placeholder 4"/>
          <p:cNvSpPr>
            <a:spLocks noGrp="1"/>
          </p:cNvSpPr>
          <p:nvPr>
            <p:ph type="ftr" sz="quarter" idx="10"/>
          </p:nvPr>
        </p:nvSpPr>
        <p:spPr>
          <a:noFill/>
        </p:spPr>
        <p:txBody>
          <a:bodyPr/>
          <a:lstStyle/>
          <a:p>
            <a:pPr fontAlgn="base">
              <a:spcBef>
                <a:spcPct val="0"/>
              </a:spcBef>
              <a:spcAft>
                <a:spcPct val="0"/>
              </a:spcAft>
            </a:pPr>
            <a:endParaRPr lang="en-US" smtClean="0"/>
          </a:p>
          <a:p>
            <a:pPr fontAlgn="base">
              <a:spcBef>
                <a:spcPct val="0"/>
              </a:spcBef>
              <a:spcAft>
                <a:spcPct val="0"/>
              </a:spcAft>
            </a:pPr>
            <a:endParaRPr lang="en-US" smtClean="0"/>
          </a:p>
        </p:txBody>
      </p:sp>
      <p:sp>
        <p:nvSpPr>
          <p:cNvPr id="231429" name="Slide Number Placeholder 5"/>
          <p:cNvSpPr>
            <a:spLocks noGrp="1"/>
          </p:cNvSpPr>
          <p:nvPr>
            <p:ph type="sldNum" sz="quarter" idx="11"/>
          </p:nvPr>
        </p:nvSpPr>
        <p:spPr>
          <a:noFill/>
        </p:spPr>
        <p:txBody>
          <a:bodyPr/>
          <a:lstStyle/>
          <a:p>
            <a:pPr fontAlgn="base">
              <a:spcBef>
                <a:spcPct val="0"/>
              </a:spcBef>
              <a:spcAft>
                <a:spcPct val="0"/>
              </a:spcAft>
            </a:pPr>
            <a:endParaRPr lang="en-US" dirty="0" smtClean="0"/>
          </a:p>
          <a:p>
            <a:pPr fontAlgn="base">
              <a:spcBef>
                <a:spcPct val="0"/>
              </a:spcBef>
              <a:spcAft>
                <a:spcPct val="0"/>
              </a:spcAft>
            </a:pPr>
            <a:endParaRPr lang="en-US" dirty="0" smtClean="0"/>
          </a:p>
        </p:txBody>
      </p:sp>
    </p:spTree>
    <p:extLst>
      <p:ext uri="{BB962C8B-B14F-4D97-AF65-F5344CB8AC3E}">
        <p14:creationId xmlns:p14="http://schemas.microsoft.com/office/powerpoint/2010/main" val="2782315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 PIP Practices with Coaches</a:t>
            </a:r>
            <a:endParaRPr lang="en-US" dirty="0"/>
          </a:p>
        </p:txBody>
      </p:sp>
      <p:sp>
        <p:nvSpPr>
          <p:cNvPr id="5" name="Content Placeholder 4"/>
          <p:cNvSpPr>
            <a:spLocks noGrp="1"/>
          </p:cNvSpPr>
          <p:nvPr>
            <p:ph sz="half" idx="1"/>
          </p:nvPr>
        </p:nvSpPr>
        <p:spPr>
          <a:xfrm>
            <a:off x="1981200" y="1905000"/>
            <a:ext cx="4953000" cy="1371600"/>
          </a:xfrm>
        </p:spPr>
        <p:txBody>
          <a:bodyPr/>
          <a:lstStyle/>
          <a:p>
            <a:pPr marL="0" indent="0" algn="ctr">
              <a:buNone/>
            </a:pPr>
            <a:r>
              <a:rPr lang="en-US" sz="2400" b="1" dirty="0"/>
              <a:t>Mount Auburn Medical Associates</a:t>
            </a:r>
          </a:p>
          <a:p>
            <a:pPr marL="0" indent="0" algn="ctr">
              <a:buNone/>
            </a:pPr>
            <a:r>
              <a:rPr lang="en-US" sz="2400" dirty="0" smtClean="0"/>
              <a:t>Physician Leader: Dr</a:t>
            </a:r>
            <a:r>
              <a:rPr lang="en-US" sz="2400" dirty="0"/>
              <a:t>. </a:t>
            </a:r>
            <a:r>
              <a:rPr lang="en-US" sz="2400" dirty="0" smtClean="0"/>
              <a:t>Andrew Cutler</a:t>
            </a:r>
            <a:endParaRPr lang="en-US" sz="2400" dirty="0"/>
          </a:p>
          <a:p>
            <a:pPr marL="0" indent="0" algn="ctr">
              <a:buNone/>
            </a:pPr>
            <a:r>
              <a:rPr lang="en-US" sz="2400" dirty="0" smtClean="0"/>
              <a:t>Practice Manager: Sandra </a:t>
            </a:r>
            <a:r>
              <a:rPr lang="en-US" sz="2400" dirty="0" err="1" smtClean="0"/>
              <a:t>DeFrancisco</a:t>
            </a:r>
            <a:endParaRPr lang="en-US" dirty="0"/>
          </a:p>
        </p:txBody>
      </p:sp>
      <p:sp>
        <p:nvSpPr>
          <p:cNvPr id="6" name="Content Placeholder 5"/>
          <p:cNvSpPr>
            <a:spLocks noGrp="1"/>
          </p:cNvSpPr>
          <p:nvPr>
            <p:ph sz="half" idx="2"/>
          </p:nvPr>
        </p:nvSpPr>
        <p:spPr>
          <a:xfrm>
            <a:off x="2133600" y="3581400"/>
            <a:ext cx="4724400" cy="1524000"/>
          </a:xfrm>
        </p:spPr>
        <p:txBody>
          <a:bodyPr/>
          <a:lstStyle/>
          <a:p>
            <a:pPr marL="0" indent="0" algn="ctr">
              <a:buNone/>
            </a:pPr>
            <a:r>
              <a:rPr lang="en-US" sz="2400" b="1" dirty="0"/>
              <a:t>Primary Care Center </a:t>
            </a:r>
            <a:endParaRPr lang="en-US" sz="2400" b="1" dirty="0" smtClean="0"/>
          </a:p>
          <a:p>
            <a:pPr marL="0" indent="0" algn="ctr">
              <a:buNone/>
            </a:pPr>
            <a:r>
              <a:rPr lang="en-US" sz="2400" dirty="0" smtClean="0"/>
              <a:t>Physician Leader: Dr</a:t>
            </a:r>
            <a:r>
              <a:rPr lang="en-US" sz="2400" dirty="0"/>
              <a:t>. </a:t>
            </a:r>
            <a:r>
              <a:rPr lang="en-US" sz="2400" dirty="0" smtClean="0"/>
              <a:t>Linda Powers</a:t>
            </a:r>
            <a:endParaRPr lang="en-US" sz="2400" dirty="0"/>
          </a:p>
          <a:p>
            <a:pPr marL="0" indent="0" algn="ctr">
              <a:buNone/>
            </a:pPr>
            <a:r>
              <a:rPr lang="en-US" sz="2400" dirty="0" smtClean="0"/>
              <a:t>Practice Manager: Laura Mahoney</a:t>
            </a:r>
            <a:endParaRPr lang="en-US" dirty="0"/>
          </a:p>
        </p:txBody>
      </p:sp>
    </p:spTree>
    <p:extLst>
      <p:ext uri="{BB962C8B-B14F-4D97-AF65-F5344CB8AC3E}">
        <p14:creationId xmlns:p14="http://schemas.microsoft.com/office/powerpoint/2010/main" val="3095151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a:xfrm>
            <a:off x="152400" y="1828800"/>
            <a:ext cx="8763000" cy="3867150"/>
          </a:xfrm>
        </p:spPr>
        <p:txBody>
          <a:bodyPr/>
          <a:lstStyle/>
          <a:p>
            <a:pPr>
              <a:buFont typeface="Wingdings" panose="05000000000000000000" pitchFamily="2" charset="2"/>
              <a:buChar char="§"/>
            </a:pPr>
            <a:r>
              <a:rPr lang="en-US" sz="2800" dirty="0"/>
              <a:t>The Mount Auburn Practice Improvement </a:t>
            </a:r>
            <a:r>
              <a:rPr lang="en-US" sz="2800" dirty="0" smtClean="0"/>
              <a:t>Program</a:t>
            </a:r>
          </a:p>
          <a:p>
            <a:pPr>
              <a:buFont typeface="Wingdings" panose="05000000000000000000" pitchFamily="2" charset="2"/>
              <a:buChar char="§"/>
            </a:pPr>
            <a:endParaRPr lang="en-US" sz="1000" b="1" dirty="0" smtClean="0"/>
          </a:p>
          <a:p>
            <a:pPr>
              <a:buFont typeface="Wingdings" panose="05000000000000000000" pitchFamily="2" charset="2"/>
              <a:buChar char="§"/>
            </a:pPr>
            <a:r>
              <a:rPr lang="en-US" sz="2800" b="1" dirty="0" smtClean="0"/>
              <a:t>Patient </a:t>
            </a:r>
            <a:r>
              <a:rPr lang="en-US" sz="2800" b="1" dirty="0"/>
              <a:t>safety in Office Practice/Ambulatory </a:t>
            </a:r>
            <a:r>
              <a:rPr lang="en-US" sz="2800" b="1" dirty="0" smtClean="0"/>
              <a:t>Care</a:t>
            </a:r>
          </a:p>
          <a:p>
            <a:pPr>
              <a:buFont typeface="Wingdings" panose="05000000000000000000" pitchFamily="2" charset="2"/>
              <a:buChar char="§"/>
            </a:pPr>
            <a:endParaRPr lang="en-US" sz="1000" b="1" dirty="0"/>
          </a:p>
          <a:p>
            <a:pPr>
              <a:buFont typeface="Wingdings" panose="05000000000000000000" pitchFamily="2" charset="2"/>
              <a:buChar char="§"/>
            </a:pPr>
            <a:r>
              <a:rPr lang="en-US" sz="2800" dirty="0"/>
              <a:t>Science of Patient Safety: </a:t>
            </a:r>
            <a:endParaRPr lang="en-US" sz="2800" dirty="0" smtClean="0"/>
          </a:p>
          <a:p>
            <a:pPr marL="0" indent="0">
              <a:buNone/>
            </a:pPr>
            <a:r>
              <a:rPr lang="en-US" sz="2800" dirty="0"/>
              <a:t>	</a:t>
            </a:r>
            <a:r>
              <a:rPr lang="en-US" sz="2800" dirty="0" smtClean="0"/>
              <a:t>	Systems </a:t>
            </a:r>
            <a:r>
              <a:rPr lang="en-US" sz="2800" dirty="0"/>
              <a:t>thinking and Safety </a:t>
            </a:r>
            <a:r>
              <a:rPr lang="en-US" sz="2800" dirty="0" smtClean="0"/>
              <a:t>culture</a:t>
            </a:r>
          </a:p>
          <a:p>
            <a:pPr>
              <a:buFont typeface="Wingdings" panose="05000000000000000000" pitchFamily="2" charset="2"/>
              <a:buChar char="§"/>
            </a:pPr>
            <a:endParaRPr lang="en-US" sz="1000" dirty="0"/>
          </a:p>
          <a:p>
            <a:pPr>
              <a:buFont typeface="Wingdings" panose="05000000000000000000" pitchFamily="2" charset="2"/>
              <a:buChar char="§"/>
            </a:pPr>
            <a:r>
              <a:rPr lang="en-US" sz="2800" dirty="0"/>
              <a:t>Effective improvement </a:t>
            </a:r>
            <a:r>
              <a:rPr lang="en-US" sz="2800" dirty="0" smtClean="0"/>
              <a:t>strategies: </a:t>
            </a:r>
          </a:p>
          <a:p>
            <a:pPr marL="457200" lvl="1" indent="0">
              <a:buNone/>
            </a:pPr>
            <a:r>
              <a:rPr lang="en-US" sz="2400" dirty="0"/>
              <a:t>	</a:t>
            </a:r>
            <a:r>
              <a:rPr lang="en-US" sz="2400" dirty="0" smtClean="0"/>
              <a:t>	</a:t>
            </a:r>
            <a:r>
              <a:rPr lang="en-US" dirty="0" smtClean="0"/>
              <a:t>The </a:t>
            </a:r>
            <a:r>
              <a:rPr lang="en-US" dirty="0"/>
              <a:t>Model for </a:t>
            </a:r>
            <a:r>
              <a:rPr lang="en-US" dirty="0" smtClean="0"/>
              <a:t>Improvement</a:t>
            </a:r>
          </a:p>
          <a:p>
            <a:pPr>
              <a:buFont typeface="Wingdings" panose="05000000000000000000" pitchFamily="2" charset="2"/>
              <a:buChar char="§"/>
            </a:pPr>
            <a:endParaRPr lang="en-US" sz="1000" dirty="0"/>
          </a:p>
          <a:p>
            <a:pPr>
              <a:buFont typeface="Wingdings" panose="05000000000000000000" pitchFamily="2" charset="2"/>
              <a:buChar char="§"/>
            </a:pPr>
            <a:endParaRPr lang="en-US" sz="2800" dirty="0" smtClean="0"/>
          </a:p>
          <a:p>
            <a:pPr marL="0" indent="0">
              <a:buNone/>
            </a:pPr>
            <a:r>
              <a:rPr lang="en-US" dirty="0"/>
              <a:t>	</a:t>
            </a:r>
          </a:p>
        </p:txBody>
      </p:sp>
    </p:spTree>
    <p:extLst>
      <p:ext uri="{BB962C8B-B14F-4D97-AF65-F5344CB8AC3E}">
        <p14:creationId xmlns:p14="http://schemas.microsoft.com/office/powerpoint/2010/main" val="1989420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What is patient safety?</a:t>
            </a:r>
          </a:p>
          <a:p>
            <a:pPr marL="0" indent="0">
              <a:buNone/>
            </a:pPr>
            <a:endParaRPr lang="en-US" dirty="0"/>
          </a:p>
          <a:p>
            <a:pPr marL="0" indent="0">
              <a:buNone/>
            </a:pPr>
            <a:r>
              <a:rPr lang="en-US" dirty="0" smtClean="0"/>
              <a:t>What do you worry about in your practice, </a:t>
            </a:r>
          </a:p>
          <a:p>
            <a:pPr marL="0" indent="0">
              <a:buNone/>
            </a:pPr>
            <a:r>
              <a:rPr lang="en-US" dirty="0"/>
              <a:t> </a:t>
            </a:r>
            <a:r>
              <a:rPr lang="en-US" dirty="0" smtClean="0"/>
              <a:t>     how might a patient be harmed?</a:t>
            </a:r>
          </a:p>
        </p:txBody>
      </p:sp>
    </p:spTree>
    <p:extLst>
      <p:ext uri="{BB962C8B-B14F-4D97-AF65-F5344CB8AC3E}">
        <p14:creationId xmlns:p14="http://schemas.microsoft.com/office/powerpoint/2010/main" val="108272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eaLnBrk="1" fontAlgn="auto" hangingPunct="1">
              <a:spcBef>
                <a:spcPts val="0"/>
              </a:spcBef>
              <a:spcAft>
                <a:spcPts val="0"/>
              </a:spcAft>
              <a:defRPr/>
            </a:pPr>
            <a:fld id="{8CF4BFA2-AD32-48F4-A31D-1BFB95E5D976}" type="slidenum">
              <a:rPr lang="en-US" sz="1200">
                <a:solidFill>
                  <a:schemeClr val="tx1">
                    <a:tint val="75000"/>
                  </a:schemeClr>
                </a:solidFill>
                <a:latin typeface="+mn-lt"/>
              </a:rPr>
              <a:pPr algn="r" eaLnBrk="1" fontAlgn="auto" hangingPunct="1">
                <a:spcBef>
                  <a:spcPts val="0"/>
                </a:spcBef>
                <a:spcAft>
                  <a:spcPts val="0"/>
                </a:spcAft>
                <a:defRPr/>
              </a:pPr>
              <a:t>11</a:t>
            </a:fld>
            <a:endParaRPr lang="en-US" sz="1200">
              <a:solidFill>
                <a:schemeClr val="tx1">
                  <a:tint val="75000"/>
                </a:schemeClr>
              </a:solidFill>
              <a:latin typeface="+mn-lt"/>
            </a:endParaRPr>
          </a:p>
        </p:txBody>
      </p:sp>
      <p:sp>
        <p:nvSpPr>
          <p:cNvPr id="5123" name="Rectangle 2"/>
          <p:cNvSpPr>
            <a:spLocks noGrp="1" noChangeArrowheads="1"/>
          </p:cNvSpPr>
          <p:nvPr>
            <p:ph type="title" idx="4294967295"/>
          </p:nvPr>
        </p:nvSpPr>
        <p:spPr>
          <a:xfrm>
            <a:off x="685800" y="228600"/>
            <a:ext cx="7772400" cy="1143000"/>
          </a:xfrm>
        </p:spPr>
        <p:txBody>
          <a:bodyPr anchor="ctr">
            <a:normAutofit fontScale="90000"/>
          </a:bodyPr>
          <a:lstStyle/>
          <a:p>
            <a:pPr eaLnBrk="1" hangingPunct="1"/>
            <a:r>
              <a:rPr lang="en-US" altLang="en-US" dirty="0" smtClean="0"/>
              <a:t>Patient safety priorities </a:t>
            </a:r>
            <a:br>
              <a:rPr lang="en-US" altLang="en-US" dirty="0" smtClean="0"/>
            </a:br>
            <a:r>
              <a:rPr lang="en-US" altLang="en-US" dirty="0" smtClean="0"/>
              <a:t>in ambulatory care </a:t>
            </a:r>
          </a:p>
        </p:txBody>
      </p:sp>
      <p:sp>
        <p:nvSpPr>
          <p:cNvPr id="5124" name="Rectangle 3"/>
          <p:cNvSpPr>
            <a:spLocks noGrp="1" noChangeArrowheads="1"/>
          </p:cNvSpPr>
          <p:nvPr>
            <p:ph type="body" idx="4294967295"/>
          </p:nvPr>
        </p:nvSpPr>
        <p:spPr>
          <a:xfrm>
            <a:off x="228600" y="1600200"/>
            <a:ext cx="8534400" cy="4411663"/>
          </a:xfrm>
        </p:spPr>
        <p:txBody>
          <a:bodyPr/>
          <a:lstStyle/>
          <a:p>
            <a:pPr eaLnBrk="1" hangingPunct="1">
              <a:lnSpc>
                <a:spcPct val="90000"/>
              </a:lnSpc>
              <a:buFontTx/>
              <a:buNone/>
            </a:pPr>
            <a:r>
              <a:rPr lang="en-US" altLang="en-US" sz="3400" dirty="0" smtClean="0"/>
              <a:t>Reliable processes – </a:t>
            </a:r>
          </a:p>
          <a:p>
            <a:pPr lvl="1">
              <a:lnSpc>
                <a:spcPct val="90000"/>
              </a:lnSpc>
              <a:buFontTx/>
              <a:buNone/>
            </a:pPr>
            <a:r>
              <a:rPr lang="en-US" altLang="en-US" sz="3000" dirty="0" smtClean="0"/>
              <a:t>3 key areas for ambulatory safety:</a:t>
            </a:r>
          </a:p>
          <a:p>
            <a:pPr lvl="1">
              <a:lnSpc>
                <a:spcPct val="90000"/>
              </a:lnSpc>
              <a:buFontTx/>
              <a:buNone/>
            </a:pPr>
            <a:r>
              <a:rPr lang="en-US" altLang="en-US" sz="3000" dirty="0" smtClean="0"/>
              <a:t>	</a:t>
            </a:r>
            <a:r>
              <a:rPr lang="en-US" altLang="en-US" dirty="0" smtClean="0"/>
              <a:t>-Test result management</a:t>
            </a:r>
          </a:p>
          <a:p>
            <a:pPr lvl="1">
              <a:lnSpc>
                <a:spcPct val="90000"/>
              </a:lnSpc>
              <a:buFontTx/>
              <a:buNone/>
            </a:pPr>
            <a:r>
              <a:rPr lang="en-US" altLang="en-US" dirty="0" smtClean="0"/>
              <a:t>	-Referral Management</a:t>
            </a:r>
          </a:p>
          <a:p>
            <a:pPr lvl="1">
              <a:lnSpc>
                <a:spcPct val="90000"/>
              </a:lnSpc>
              <a:buFontTx/>
              <a:buNone/>
            </a:pPr>
            <a:r>
              <a:rPr lang="en-US" altLang="en-US" dirty="0" smtClean="0"/>
              <a:t>	-Medication Management </a:t>
            </a:r>
          </a:p>
          <a:p>
            <a:pPr eaLnBrk="1" hangingPunct="1">
              <a:lnSpc>
                <a:spcPct val="90000"/>
              </a:lnSpc>
              <a:buFontTx/>
              <a:buNone/>
            </a:pPr>
            <a:endParaRPr lang="en-US" altLang="en-US" sz="3400" dirty="0" smtClean="0"/>
          </a:p>
          <a:p>
            <a:pPr eaLnBrk="1" hangingPunct="1">
              <a:lnSpc>
                <a:spcPct val="90000"/>
              </a:lnSpc>
              <a:buFontTx/>
              <a:buNone/>
            </a:pPr>
            <a:r>
              <a:rPr lang="en-US" altLang="en-US" sz="3400" dirty="0" smtClean="0"/>
              <a:t>Plus Communication issues </a:t>
            </a:r>
          </a:p>
          <a:p>
            <a:pPr eaLnBrk="1" hangingPunct="1">
              <a:lnSpc>
                <a:spcPct val="90000"/>
              </a:lnSpc>
              <a:buFontTx/>
              <a:buNone/>
            </a:pPr>
            <a:r>
              <a:rPr lang="en-US" altLang="en-US" sz="3400" dirty="0"/>
              <a:t>	</a:t>
            </a:r>
            <a:r>
              <a:rPr lang="en-US" altLang="en-US" sz="3400" dirty="0" smtClean="0"/>
              <a:t>– </a:t>
            </a:r>
            <a:r>
              <a:rPr lang="en-US" altLang="en-US" dirty="0" smtClean="0"/>
              <a:t>With patient, among staff, across settings</a:t>
            </a:r>
          </a:p>
        </p:txBody>
      </p:sp>
    </p:spTree>
    <p:extLst>
      <p:ext uri="{BB962C8B-B14F-4D97-AF65-F5344CB8AC3E}">
        <p14:creationId xmlns:p14="http://schemas.microsoft.com/office/powerpoint/2010/main" val="772445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eaLnBrk="1" fontAlgn="auto" hangingPunct="1">
              <a:spcBef>
                <a:spcPts val="0"/>
              </a:spcBef>
              <a:spcAft>
                <a:spcPts val="0"/>
              </a:spcAft>
              <a:defRPr/>
            </a:pPr>
            <a:fld id="{BD4AAA13-D257-4043-8E77-4475A7D283F6}" type="slidenum">
              <a:rPr lang="en-US" sz="1200">
                <a:solidFill>
                  <a:schemeClr val="tx1">
                    <a:tint val="75000"/>
                  </a:schemeClr>
                </a:solidFill>
                <a:latin typeface="+mn-lt"/>
              </a:rPr>
              <a:pPr algn="r" eaLnBrk="1" fontAlgn="auto" hangingPunct="1">
                <a:spcBef>
                  <a:spcPts val="0"/>
                </a:spcBef>
                <a:spcAft>
                  <a:spcPts val="0"/>
                </a:spcAft>
                <a:defRPr/>
              </a:pPr>
              <a:t>12</a:t>
            </a:fld>
            <a:endParaRPr lang="en-US" sz="1200">
              <a:solidFill>
                <a:schemeClr val="tx1">
                  <a:tint val="75000"/>
                </a:schemeClr>
              </a:solidFill>
              <a:latin typeface="+mn-lt"/>
            </a:endParaRPr>
          </a:p>
        </p:txBody>
      </p:sp>
      <p:sp>
        <p:nvSpPr>
          <p:cNvPr id="6147" name="Rectangle 4"/>
          <p:cNvSpPr>
            <a:spLocks noGrp="1" noChangeArrowheads="1"/>
          </p:cNvSpPr>
          <p:nvPr>
            <p:ph type="title" idx="4294967295"/>
          </p:nvPr>
        </p:nvSpPr>
        <p:spPr/>
        <p:txBody>
          <a:bodyPr anchor="ctr"/>
          <a:lstStyle/>
          <a:p>
            <a:pPr eaLnBrk="1" hangingPunct="1"/>
            <a:r>
              <a:rPr lang="en-US" altLang="en-US" smtClean="0"/>
              <a:t>The “Big 3” Key Processes </a:t>
            </a:r>
          </a:p>
        </p:txBody>
      </p:sp>
      <p:sp>
        <p:nvSpPr>
          <p:cNvPr id="6148" name="Rectangle 5"/>
          <p:cNvSpPr>
            <a:spLocks noGrp="1" noChangeArrowheads="1"/>
          </p:cNvSpPr>
          <p:nvPr>
            <p:ph type="body" idx="4294967295"/>
          </p:nvPr>
        </p:nvSpPr>
        <p:spPr>
          <a:xfrm>
            <a:off x="304800" y="1524000"/>
            <a:ext cx="8382000" cy="4525963"/>
          </a:xfrm>
        </p:spPr>
        <p:txBody>
          <a:bodyPr/>
          <a:lstStyle/>
          <a:p>
            <a:pPr eaLnBrk="1" hangingPunct="1">
              <a:buFont typeface="Wingdings" panose="05000000000000000000" pitchFamily="2" charset="2"/>
              <a:buChar char="§"/>
            </a:pPr>
            <a:r>
              <a:rPr lang="en-US" altLang="en-US" dirty="0" smtClean="0"/>
              <a:t>Test ordering &amp; Results Management</a:t>
            </a:r>
          </a:p>
          <a:p>
            <a:pPr lvl="1" eaLnBrk="1" hangingPunct="1">
              <a:buFont typeface="Wingdings" panose="05000000000000000000" pitchFamily="2" charset="2"/>
              <a:buChar char="§"/>
            </a:pPr>
            <a:r>
              <a:rPr lang="en-US" altLang="en-US" dirty="0" smtClean="0"/>
              <a:t>Handling critical results, communication to patient </a:t>
            </a:r>
          </a:p>
          <a:p>
            <a:pPr eaLnBrk="1" hangingPunct="1">
              <a:buFont typeface="Wingdings" panose="05000000000000000000" pitchFamily="2" charset="2"/>
              <a:buChar char="§"/>
            </a:pPr>
            <a:r>
              <a:rPr lang="en-US" altLang="en-US" dirty="0" smtClean="0"/>
              <a:t>Follow-up and Referral Management</a:t>
            </a:r>
          </a:p>
          <a:p>
            <a:pPr lvl="1" eaLnBrk="1" hangingPunct="1">
              <a:buFont typeface="Wingdings" panose="05000000000000000000" pitchFamily="2" charset="2"/>
              <a:buChar char="§"/>
            </a:pPr>
            <a:r>
              <a:rPr lang="en-US" altLang="en-US" dirty="0" smtClean="0"/>
              <a:t>Ensuring reliable and timely referrals and f/up for potentially serious problems</a:t>
            </a:r>
          </a:p>
          <a:p>
            <a:pPr eaLnBrk="1" hangingPunct="1">
              <a:buFont typeface="Wingdings" panose="05000000000000000000" pitchFamily="2" charset="2"/>
              <a:buChar char="§"/>
            </a:pPr>
            <a:r>
              <a:rPr lang="en-US" altLang="en-US" dirty="0" smtClean="0"/>
              <a:t>Medication Management</a:t>
            </a:r>
          </a:p>
          <a:p>
            <a:pPr lvl="1" eaLnBrk="1" hangingPunct="1">
              <a:buFont typeface="Wingdings" panose="05000000000000000000" pitchFamily="2" charset="2"/>
              <a:buChar char="§"/>
            </a:pPr>
            <a:r>
              <a:rPr lang="en-US" altLang="en-US" dirty="0" smtClean="0"/>
              <a:t>High risk meds, monitoring, CDS, </a:t>
            </a:r>
          </a:p>
        </p:txBody>
      </p:sp>
    </p:spTree>
    <p:extLst>
      <p:ext uri="{BB962C8B-B14F-4D97-AF65-F5344CB8AC3E}">
        <p14:creationId xmlns:p14="http://schemas.microsoft.com/office/powerpoint/2010/main" val="2911326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eaLnBrk="1" fontAlgn="auto" hangingPunct="1">
              <a:spcBef>
                <a:spcPts val="0"/>
              </a:spcBef>
              <a:spcAft>
                <a:spcPts val="0"/>
              </a:spcAft>
              <a:defRPr/>
            </a:pPr>
            <a:fld id="{3B30546F-D53B-4252-B8CF-C2474B6037B9}" type="slidenum">
              <a:rPr lang="en-US" sz="1200">
                <a:solidFill>
                  <a:schemeClr val="tx1">
                    <a:tint val="75000"/>
                  </a:schemeClr>
                </a:solidFill>
                <a:latin typeface="+mn-lt"/>
              </a:rPr>
              <a:pPr algn="r" eaLnBrk="1" fontAlgn="auto" hangingPunct="1">
                <a:spcBef>
                  <a:spcPts val="0"/>
                </a:spcBef>
                <a:spcAft>
                  <a:spcPts val="0"/>
                </a:spcAft>
                <a:defRPr/>
              </a:pPr>
              <a:t>13</a:t>
            </a:fld>
            <a:endParaRPr lang="en-US" sz="1200">
              <a:solidFill>
                <a:schemeClr val="tx1">
                  <a:tint val="75000"/>
                </a:schemeClr>
              </a:solidFill>
              <a:latin typeface="+mn-lt"/>
            </a:endParaRPr>
          </a:p>
        </p:txBody>
      </p:sp>
      <p:sp>
        <p:nvSpPr>
          <p:cNvPr id="7171" name="Rectangle 2"/>
          <p:cNvSpPr>
            <a:spLocks noGrp="1" noChangeArrowheads="1"/>
          </p:cNvSpPr>
          <p:nvPr>
            <p:ph type="title" idx="4294967295"/>
          </p:nvPr>
        </p:nvSpPr>
        <p:spPr/>
        <p:txBody>
          <a:bodyPr anchor="ctr"/>
          <a:lstStyle/>
          <a:p>
            <a:pPr eaLnBrk="1" hangingPunct="1">
              <a:lnSpc>
                <a:spcPct val="80000"/>
              </a:lnSpc>
            </a:pPr>
            <a:r>
              <a:rPr lang="en-US" altLang="en-US" b="0" dirty="0" smtClean="0"/>
              <a:t>Improved communication</a:t>
            </a:r>
            <a:endParaRPr lang="en-US" altLang="en-US" sz="3000" b="0" u="sng" dirty="0" smtClean="0"/>
          </a:p>
        </p:txBody>
      </p:sp>
      <p:sp>
        <p:nvSpPr>
          <p:cNvPr id="7172" name="Rectangle 3"/>
          <p:cNvSpPr>
            <a:spLocks noGrp="1" noChangeArrowheads="1"/>
          </p:cNvSpPr>
          <p:nvPr>
            <p:ph type="body" idx="4294967295"/>
          </p:nvPr>
        </p:nvSpPr>
        <p:spPr>
          <a:xfrm>
            <a:off x="228600" y="1524000"/>
            <a:ext cx="8686800" cy="5105400"/>
          </a:xfrm>
        </p:spPr>
        <p:txBody>
          <a:bodyPr/>
          <a:lstStyle/>
          <a:p>
            <a:pPr marL="0" indent="0" eaLnBrk="1" hangingPunct="1">
              <a:buNone/>
            </a:pPr>
            <a:r>
              <a:rPr lang="en-US" altLang="en-US" sz="2800" dirty="0" smtClean="0"/>
              <a:t>During patient care:</a:t>
            </a:r>
          </a:p>
          <a:p>
            <a:pPr eaLnBrk="1" hangingPunct="1">
              <a:buFont typeface="Wingdings" panose="05000000000000000000" pitchFamily="2" charset="2"/>
              <a:buChar char="§"/>
            </a:pPr>
            <a:r>
              <a:rPr lang="en-US" altLang="en-US" sz="2800" dirty="0" smtClean="0"/>
              <a:t>Among practice staff/care team members </a:t>
            </a:r>
          </a:p>
          <a:p>
            <a:pPr>
              <a:buFont typeface="Wingdings" panose="05000000000000000000" pitchFamily="2" charset="2"/>
              <a:buChar char="§"/>
            </a:pPr>
            <a:r>
              <a:rPr lang="en-US" altLang="en-US" sz="2800" dirty="0"/>
              <a:t>Around 3 risk-prone key processes – across settings</a:t>
            </a:r>
          </a:p>
          <a:p>
            <a:pPr lvl="1">
              <a:buFont typeface="Wingdings" panose="05000000000000000000" pitchFamily="2" charset="2"/>
              <a:buChar char="§"/>
            </a:pPr>
            <a:r>
              <a:rPr lang="en-US" altLang="en-US" dirty="0"/>
              <a:t>Lab test, referral, medication </a:t>
            </a:r>
            <a:r>
              <a:rPr lang="en-US" altLang="en-US" dirty="0" smtClean="0"/>
              <a:t>management</a:t>
            </a:r>
            <a:endParaRPr lang="en-US" altLang="en-US" sz="2800" dirty="0" smtClean="0"/>
          </a:p>
          <a:p>
            <a:pPr eaLnBrk="1" hangingPunct="1">
              <a:buFont typeface="Wingdings" panose="05000000000000000000" pitchFamily="2" charset="2"/>
              <a:buChar char="§"/>
            </a:pPr>
            <a:r>
              <a:rPr lang="en-US" altLang="en-US" sz="2800" dirty="0" smtClean="0"/>
              <a:t>With patients during and between encounters</a:t>
            </a:r>
          </a:p>
          <a:p>
            <a:pPr marL="0" indent="0" eaLnBrk="1" hangingPunct="1">
              <a:buNone/>
            </a:pPr>
            <a:endParaRPr lang="en-US" altLang="en-US" sz="1000" dirty="0"/>
          </a:p>
          <a:p>
            <a:pPr marL="0" indent="0" eaLnBrk="1" hangingPunct="1">
              <a:buNone/>
            </a:pPr>
            <a:r>
              <a:rPr lang="en-US" altLang="en-US" sz="2800" dirty="0" smtClean="0"/>
              <a:t>For improvement:</a:t>
            </a:r>
          </a:p>
          <a:p>
            <a:pPr eaLnBrk="1" hangingPunct="1">
              <a:buFont typeface="Wingdings" panose="05000000000000000000" pitchFamily="2" charset="2"/>
              <a:buChar char="§"/>
            </a:pPr>
            <a:r>
              <a:rPr lang="en-US" altLang="en-US" sz="2800" dirty="0" smtClean="0"/>
              <a:t>With patients/families after adverse event</a:t>
            </a:r>
          </a:p>
          <a:p>
            <a:pPr eaLnBrk="1" hangingPunct="1">
              <a:buFont typeface="Wingdings" panose="05000000000000000000" pitchFamily="2" charset="2"/>
              <a:buChar char="§"/>
            </a:pPr>
            <a:r>
              <a:rPr lang="en-US" altLang="en-US" sz="2800" dirty="0" smtClean="0"/>
              <a:t>Hearing patients’ concerns and ideas</a:t>
            </a:r>
          </a:p>
          <a:p>
            <a:pPr marL="0" indent="0" eaLnBrk="1" hangingPunct="1">
              <a:buNone/>
            </a:pPr>
            <a:endParaRPr lang="en-US" altLang="en-US" sz="2600" dirty="0" smtClean="0"/>
          </a:p>
        </p:txBody>
      </p:sp>
    </p:spTree>
    <p:extLst>
      <p:ext uri="{BB962C8B-B14F-4D97-AF65-F5344CB8AC3E}">
        <p14:creationId xmlns:p14="http://schemas.microsoft.com/office/powerpoint/2010/main" val="2848064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a:xfrm>
            <a:off x="152400" y="1828800"/>
            <a:ext cx="8763000" cy="3867150"/>
          </a:xfrm>
        </p:spPr>
        <p:txBody>
          <a:bodyPr/>
          <a:lstStyle/>
          <a:p>
            <a:pPr>
              <a:buFont typeface="Wingdings" panose="05000000000000000000" pitchFamily="2" charset="2"/>
              <a:buChar char="§"/>
            </a:pPr>
            <a:r>
              <a:rPr lang="en-US" sz="2800" dirty="0"/>
              <a:t>The Mount Auburn Practice Improvement Program</a:t>
            </a:r>
          </a:p>
          <a:p>
            <a:pPr>
              <a:buFont typeface="Wingdings" panose="05000000000000000000" pitchFamily="2" charset="2"/>
              <a:buChar char="§"/>
            </a:pPr>
            <a:endParaRPr lang="en-US" sz="1000" dirty="0" smtClean="0"/>
          </a:p>
          <a:p>
            <a:pPr>
              <a:buFont typeface="Wingdings" panose="05000000000000000000" pitchFamily="2" charset="2"/>
              <a:buChar char="§"/>
            </a:pPr>
            <a:r>
              <a:rPr lang="en-US" sz="2800" dirty="0" smtClean="0"/>
              <a:t>Patient </a:t>
            </a:r>
            <a:r>
              <a:rPr lang="en-US" sz="2800" dirty="0"/>
              <a:t>safety in Office Practice/Ambulatory </a:t>
            </a:r>
            <a:r>
              <a:rPr lang="en-US" sz="2800" dirty="0" smtClean="0"/>
              <a:t>Care</a:t>
            </a:r>
          </a:p>
          <a:p>
            <a:pPr>
              <a:buFont typeface="Wingdings" panose="05000000000000000000" pitchFamily="2" charset="2"/>
              <a:buChar char="§"/>
            </a:pPr>
            <a:endParaRPr lang="en-US" sz="1000" b="1" dirty="0"/>
          </a:p>
          <a:p>
            <a:pPr>
              <a:buFont typeface="Wingdings" panose="05000000000000000000" pitchFamily="2" charset="2"/>
              <a:buChar char="§"/>
            </a:pPr>
            <a:r>
              <a:rPr lang="en-US" sz="2800" b="1" dirty="0"/>
              <a:t>Science of Patient Safety: </a:t>
            </a:r>
            <a:endParaRPr lang="en-US" sz="2800" b="1" dirty="0" smtClean="0"/>
          </a:p>
          <a:p>
            <a:pPr marL="0" indent="0">
              <a:buNone/>
            </a:pPr>
            <a:r>
              <a:rPr lang="en-US" sz="2800" b="1" dirty="0"/>
              <a:t>	</a:t>
            </a:r>
            <a:r>
              <a:rPr lang="en-US" sz="2800" b="1" dirty="0" smtClean="0"/>
              <a:t>	Systems </a:t>
            </a:r>
            <a:r>
              <a:rPr lang="en-US" sz="2800" b="1" dirty="0"/>
              <a:t>thinking and Safety </a:t>
            </a:r>
            <a:r>
              <a:rPr lang="en-US" sz="2800" b="1" dirty="0" smtClean="0"/>
              <a:t>culture</a:t>
            </a:r>
          </a:p>
          <a:p>
            <a:pPr>
              <a:buFont typeface="Wingdings" panose="05000000000000000000" pitchFamily="2" charset="2"/>
              <a:buChar char="§"/>
            </a:pPr>
            <a:endParaRPr lang="en-US" sz="1000" dirty="0"/>
          </a:p>
          <a:p>
            <a:pPr>
              <a:buFont typeface="Wingdings" panose="05000000000000000000" pitchFamily="2" charset="2"/>
              <a:buChar char="§"/>
            </a:pPr>
            <a:r>
              <a:rPr lang="en-US" sz="2800" dirty="0"/>
              <a:t>Effective improvement </a:t>
            </a:r>
            <a:r>
              <a:rPr lang="en-US" sz="2800" dirty="0" smtClean="0"/>
              <a:t>strategies: </a:t>
            </a:r>
          </a:p>
          <a:p>
            <a:pPr marL="457200" lvl="1" indent="0">
              <a:buNone/>
            </a:pPr>
            <a:r>
              <a:rPr lang="en-US" sz="2400" dirty="0"/>
              <a:t>	</a:t>
            </a:r>
            <a:r>
              <a:rPr lang="en-US" sz="2400" dirty="0" smtClean="0"/>
              <a:t>	</a:t>
            </a:r>
            <a:r>
              <a:rPr lang="en-US" dirty="0" smtClean="0"/>
              <a:t>The </a:t>
            </a:r>
            <a:r>
              <a:rPr lang="en-US" dirty="0"/>
              <a:t>Model for </a:t>
            </a:r>
            <a:r>
              <a:rPr lang="en-US" dirty="0" smtClean="0"/>
              <a:t>Improvement</a:t>
            </a:r>
          </a:p>
          <a:p>
            <a:pPr>
              <a:buFont typeface="Wingdings" panose="05000000000000000000" pitchFamily="2" charset="2"/>
              <a:buChar char="§"/>
            </a:pPr>
            <a:endParaRPr lang="en-US" sz="1000" dirty="0"/>
          </a:p>
          <a:p>
            <a:pPr marL="0" indent="0">
              <a:buNone/>
            </a:pPr>
            <a:r>
              <a:rPr lang="en-US" dirty="0"/>
              <a:t>	</a:t>
            </a:r>
          </a:p>
        </p:txBody>
      </p:sp>
    </p:spTree>
    <p:extLst>
      <p:ext uri="{BB962C8B-B14F-4D97-AF65-F5344CB8AC3E}">
        <p14:creationId xmlns:p14="http://schemas.microsoft.com/office/powerpoint/2010/main" val="19894201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Science </a:t>
            </a:r>
            <a:r>
              <a:rPr lang="en-US" dirty="0"/>
              <a:t>of Patient </a:t>
            </a:r>
            <a:r>
              <a:rPr lang="en-US" dirty="0" smtClean="0"/>
              <a:t>Safety</a:t>
            </a:r>
            <a:r>
              <a:rPr lang="en-US" dirty="0"/>
              <a:t/>
            </a:r>
            <a:br>
              <a:rPr lang="en-US" dirty="0"/>
            </a:br>
            <a:endParaRPr lang="en-US" dirty="0"/>
          </a:p>
        </p:txBody>
      </p:sp>
      <p:sp>
        <p:nvSpPr>
          <p:cNvPr id="3" name="Content Placeholder 2"/>
          <p:cNvSpPr>
            <a:spLocks noGrp="1"/>
          </p:cNvSpPr>
          <p:nvPr>
            <p:ph idx="1"/>
          </p:nvPr>
        </p:nvSpPr>
        <p:spPr>
          <a:xfrm>
            <a:off x="228600" y="1600200"/>
            <a:ext cx="8610600" cy="3867150"/>
          </a:xfrm>
        </p:spPr>
        <p:txBody>
          <a:bodyPr/>
          <a:lstStyle/>
          <a:p>
            <a:pPr>
              <a:buFont typeface="Wingdings" panose="05000000000000000000" pitchFamily="2" charset="2"/>
              <a:buChar char="§"/>
            </a:pPr>
            <a:r>
              <a:rPr lang="en-US" dirty="0"/>
              <a:t>Systems thinking </a:t>
            </a:r>
            <a:endParaRPr lang="en-US" dirty="0" smtClean="0"/>
          </a:p>
          <a:p>
            <a:pPr lvl="1">
              <a:buFont typeface="Wingdings" panose="05000000000000000000" pitchFamily="2" charset="2"/>
              <a:buChar char="§"/>
            </a:pPr>
            <a:r>
              <a:rPr lang="en-US" dirty="0" smtClean="0"/>
              <a:t>Most problems do not result from individual workers; but from the design of work processes/system</a:t>
            </a:r>
          </a:p>
          <a:p>
            <a:pPr marL="457200" lvl="1" indent="0">
              <a:buNone/>
            </a:pPr>
            <a:endParaRPr lang="en-US" dirty="0" smtClean="0"/>
          </a:p>
          <a:p>
            <a:pPr>
              <a:buFont typeface="Wingdings" panose="05000000000000000000" pitchFamily="2" charset="2"/>
              <a:buChar char="§"/>
            </a:pPr>
            <a:endParaRPr lang="en-US" sz="1100" dirty="0" smtClean="0"/>
          </a:p>
        </p:txBody>
      </p:sp>
    </p:spTree>
    <p:extLst>
      <p:ext uri="{BB962C8B-B14F-4D97-AF65-F5344CB8AC3E}">
        <p14:creationId xmlns:p14="http://schemas.microsoft.com/office/powerpoint/2010/main" val="1966456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Science </a:t>
            </a:r>
            <a:r>
              <a:rPr lang="en-US" dirty="0"/>
              <a:t>of Patient </a:t>
            </a:r>
            <a:r>
              <a:rPr lang="en-US" dirty="0" smtClean="0"/>
              <a:t>Safety</a:t>
            </a:r>
            <a:r>
              <a:rPr lang="en-US" dirty="0"/>
              <a:t/>
            </a:r>
            <a:br>
              <a:rPr lang="en-US" dirty="0"/>
            </a:br>
            <a:endParaRPr lang="en-US" dirty="0"/>
          </a:p>
        </p:txBody>
      </p:sp>
      <p:sp>
        <p:nvSpPr>
          <p:cNvPr id="3" name="Content Placeholder 2"/>
          <p:cNvSpPr>
            <a:spLocks noGrp="1"/>
          </p:cNvSpPr>
          <p:nvPr>
            <p:ph idx="1"/>
          </p:nvPr>
        </p:nvSpPr>
        <p:spPr>
          <a:xfrm>
            <a:off x="228600" y="1600200"/>
            <a:ext cx="8610600" cy="3867150"/>
          </a:xfrm>
        </p:spPr>
        <p:txBody>
          <a:bodyPr/>
          <a:lstStyle/>
          <a:p>
            <a:pPr>
              <a:buFont typeface="Wingdings" panose="05000000000000000000" pitchFamily="2" charset="2"/>
              <a:buChar char="§"/>
            </a:pPr>
            <a:r>
              <a:rPr lang="en-US" dirty="0"/>
              <a:t>Systems thinking </a:t>
            </a:r>
            <a:endParaRPr lang="en-US" dirty="0" smtClean="0"/>
          </a:p>
          <a:p>
            <a:pPr lvl="1">
              <a:buFont typeface="Wingdings" panose="05000000000000000000" pitchFamily="2" charset="2"/>
              <a:buChar char="§"/>
            </a:pPr>
            <a:r>
              <a:rPr lang="en-US" dirty="0" smtClean="0"/>
              <a:t>Most problems do not result from individual workers; but from the design of work processes/system</a:t>
            </a:r>
          </a:p>
          <a:p>
            <a:pPr lvl="1">
              <a:buFont typeface="Wingdings" panose="05000000000000000000" pitchFamily="2" charset="2"/>
              <a:buChar char="§"/>
            </a:pPr>
            <a:r>
              <a:rPr lang="en-US" dirty="0" smtClean="0"/>
              <a:t>Making processes reliable</a:t>
            </a:r>
          </a:p>
          <a:p>
            <a:pPr marL="457200" lvl="1" indent="0">
              <a:buNone/>
            </a:pPr>
            <a:endParaRPr lang="en-US" dirty="0" smtClean="0"/>
          </a:p>
          <a:p>
            <a:pPr>
              <a:buFont typeface="Wingdings" panose="05000000000000000000" pitchFamily="2" charset="2"/>
              <a:buChar char="§"/>
            </a:pPr>
            <a:endParaRPr lang="en-US" sz="1100" dirty="0" smtClean="0"/>
          </a:p>
        </p:txBody>
      </p:sp>
    </p:spTree>
    <p:extLst>
      <p:ext uri="{BB962C8B-B14F-4D97-AF65-F5344CB8AC3E}">
        <p14:creationId xmlns:p14="http://schemas.microsoft.com/office/powerpoint/2010/main" val="37293424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reaj26ja.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3" y="1524000"/>
            <a:ext cx="77216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1" name="Text Box 3"/>
          <p:cNvSpPr txBox="1">
            <a:spLocks noChangeArrowheads="1"/>
          </p:cNvSpPr>
          <p:nvPr/>
        </p:nvSpPr>
        <p:spPr bwMode="auto">
          <a:xfrm>
            <a:off x="3581400" y="5938951"/>
            <a:ext cx="4953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en-US" altLang="en-US" dirty="0" err="1">
                <a:effectLst>
                  <a:outerShdw blurRad="38100" dist="38100" dir="2700000" algn="tl">
                    <a:srgbClr val="000000"/>
                  </a:outerShdw>
                </a:effectLst>
              </a:rPr>
              <a:t>J.Reason</a:t>
            </a:r>
            <a:r>
              <a:rPr lang="en-US" altLang="en-US" dirty="0">
                <a:effectLst>
                  <a:outerShdw blurRad="38100" dist="38100" dir="2700000" algn="tl">
                    <a:srgbClr val="000000"/>
                  </a:outerShdw>
                </a:effectLst>
              </a:rPr>
              <a:t>, </a:t>
            </a:r>
            <a:r>
              <a:rPr lang="en-US" altLang="en-US" i="1" dirty="0">
                <a:effectLst>
                  <a:outerShdw blurRad="38100" dist="38100" dir="2700000" algn="tl">
                    <a:srgbClr val="000000"/>
                  </a:outerShdw>
                </a:effectLst>
              </a:rPr>
              <a:t>BMJ</a:t>
            </a:r>
            <a:r>
              <a:rPr lang="en-US" altLang="en-US" dirty="0">
                <a:effectLst>
                  <a:outerShdw blurRad="38100" dist="38100" dir="2700000" algn="tl">
                    <a:srgbClr val="000000"/>
                  </a:outerShdw>
                </a:effectLst>
              </a:rPr>
              <a:t> 2000;320:768-770    </a:t>
            </a:r>
          </a:p>
        </p:txBody>
      </p:sp>
      <p:sp>
        <p:nvSpPr>
          <p:cNvPr id="775172" name="Text Box 4"/>
          <p:cNvSpPr txBox="1">
            <a:spLocks noChangeArrowheads="1"/>
          </p:cNvSpPr>
          <p:nvPr/>
        </p:nvSpPr>
        <p:spPr bwMode="auto">
          <a:xfrm>
            <a:off x="609600" y="0"/>
            <a:ext cx="778933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altLang="en-US" sz="4000" b="1" dirty="0">
                <a:solidFill>
                  <a:schemeClr val="hlink"/>
                </a:solidFill>
                <a:effectLst>
                  <a:outerShdw blurRad="38100" dist="38100" dir="2700000" algn="tl">
                    <a:srgbClr val="000000"/>
                  </a:outerShdw>
                </a:effectLst>
              </a:rPr>
              <a:t>The Swiss Cheese Model of System Accidents</a:t>
            </a:r>
          </a:p>
        </p:txBody>
      </p:sp>
    </p:spTree>
    <p:extLst>
      <p:ext uri="{BB962C8B-B14F-4D97-AF65-F5344CB8AC3E}">
        <p14:creationId xmlns:p14="http://schemas.microsoft.com/office/powerpoint/2010/main" val="105047949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838200" y="2514600"/>
            <a:ext cx="7620000" cy="403225"/>
          </a:xfrm>
        </p:spPr>
        <p:txBody>
          <a:bodyPr>
            <a:normAutofit fontScale="90000"/>
          </a:bodyPr>
          <a:lstStyle/>
          <a:p>
            <a:pPr algn="l" eaLnBrk="1" hangingPunct="1"/>
            <a:r>
              <a:rPr lang="en-US" altLang="en-US" sz="4000" b="1" dirty="0" smtClean="0"/>
              <a:t/>
            </a:r>
            <a:br>
              <a:rPr lang="en-US" altLang="en-US" sz="4000" b="1" dirty="0" smtClean="0"/>
            </a:br>
            <a:r>
              <a:rPr lang="en-US" altLang="en-US" sz="4000" b="1" dirty="0" smtClean="0"/>
              <a:t/>
            </a:r>
            <a:br>
              <a:rPr lang="en-US" altLang="en-US" sz="4000" b="1" dirty="0" smtClean="0"/>
            </a:br>
            <a:r>
              <a:rPr lang="en-US" altLang="en-US" sz="4000" b="1" dirty="0" smtClean="0"/>
              <a:t>Take a moment to talk to one or two people next to you:</a:t>
            </a:r>
            <a:br>
              <a:rPr lang="en-US" altLang="en-US" sz="4000" b="1" dirty="0" smtClean="0"/>
            </a:br>
            <a:r>
              <a:rPr lang="en-US" altLang="en-US" sz="4000" dirty="0" smtClean="0"/>
              <a:t/>
            </a:r>
            <a:br>
              <a:rPr lang="en-US" altLang="en-US" sz="4000" dirty="0" smtClean="0"/>
            </a:br>
            <a:r>
              <a:rPr lang="en-US" altLang="en-US" sz="4000" dirty="0" smtClean="0"/>
              <a:t/>
            </a:r>
            <a:br>
              <a:rPr lang="en-US" altLang="en-US" sz="4000" dirty="0" smtClean="0"/>
            </a:br>
            <a:r>
              <a:rPr lang="en-US" altLang="en-US" sz="4000" dirty="0" smtClean="0"/>
              <a:t/>
            </a:r>
            <a:br>
              <a:rPr lang="en-US" altLang="en-US" sz="4000" dirty="0" smtClean="0"/>
            </a:br>
            <a:r>
              <a:rPr lang="en-US" altLang="en-US" sz="4000" dirty="0" smtClean="0"/>
              <a:t>What are “unreliable” steps of the process in your practice that could harm a patient?</a:t>
            </a:r>
            <a:br>
              <a:rPr lang="en-US" altLang="en-US" sz="4000" dirty="0" smtClean="0"/>
            </a:br>
            <a:r>
              <a:rPr lang="en-US" altLang="en-US" sz="4000" dirty="0" smtClean="0"/>
              <a:t/>
            </a:r>
            <a:br>
              <a:rPr lang="en-US" altLang="en-US" sz="4000" dirty="0" smtClean="0"/>
            </a:br>
            <a:r>
              <a:rPr lang="en-US" altLang="en-US" sz="4000" dirty="0" smtClean="0"/>
              <a:t/>
            </a:r>
            <a:br>
              <a:rPr lang="en-US" altLang="en-US" sz="4000" dirty="0" smtClean="0"/>
            </a:br>
            <a:endParaRPr lang="en-US" altLang="en-US" sz="4000" dirty="0" smtClean="0"/>
          </a:p>
        </p:txBody>
      </p:sp>
    </p:spTree>
    <p:extLst>
      <p:ext uri="{BB962C8B-B14F-4D97-AF65-F5344CB8AC3E}">
        <p14:creationId xmlns:p14="http://schemas.microsoft.com/office/powerpoint/2010/main" val="19353973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Science </a:t>
            </a:r>
            <a:r>
              <a:rPr lang="en-US" dirty="0"/>
              <a:t>of Patient </a:t>
            </a:r>
            <a:r>
              <a:rPr lang="en-US" dirty="0" smtClean="0"/>
              <a:t>Safety</a:t>
            </a:r>
            <a:r>
              <a:rPr lang="en-US" dirty="0"/>
              <a:t/>
            </a:r>
            <a:br>
              <a:rPr lang="en-US" dirty="0"/>
            </a:br>
            <a:endParaRPr lang="en-US" dirty="0"/>
          </a:p>
        </p:txBody>
      </p:sp>
      <p:sp>
        <p:nvSpPr>
          <p:cNvPr id="3" name="Content Placeholder 2"/>
          <p:cNvSpPr>
            <a:spLocks noGrp="1"/>
          </p:cNvSpPr>
          <p:nvPr>
            <p:ph idx="1"/>
          </p:nvPr>
        </p:nvSpPr>
        <p:spPr>
          <a:xfrm>
            <a:off x="228600" y="1600200"/>
            <a:ext cx="8610600" cy="3867150"/>
          </a:xfrm>
        </p:spPr>
        <p:txBody>
          <a:bodyPr/>
          <a:lstStyle/>
          <a:p>
            <a:pPr>
              <a:buFont typeface="Wingdings" panose="05000000000000000000" pitchFamily="2" charset="2"/>
              <a:buChar char="§"/>
            </a:pPr>
            <a:r>
              <a:rPr lang="en-US" dirty="0"/>
              <a:t>Systems thinking </a:t>
            </a:r>
            <a:endParaRPr lang="en-US" dirty="0" smtClean="0"/>
          </a:p>
          <a:p>
            <a:pPr>
              <a:buFont typeface="Wingdings" panose="05000000000000000000" pitchFamily="2" charset="2"/>
              <a:buChar char="§"/>
            </a:pPr>
            <a:endParaRPr lang="en-US" sz="1100" dirty="0" smtClean="0"/>
          </a:p>
          <a:p>
            <a:pPr>
              <a:buFont typeface="Wingdings" panose="05000000000000000000" pitchFamily="2" charset="2"/>
              <a:buChar char="§"/>
            </a:pPr>
            <a:r>
              <a:rPr lang="en-US" dirty="0" smtClean="0"/>
              <a:t>Safety culture – </a:t>
            </a:r>
          </a:p>
          <a:p>
            <a:pPr marL="400050" lvl="1" indent="0">
              <a:buNone/>
            </a:pPr>
            <a:r>
              <a:rPr lang="en-US" dirty="0" smtClean="0"/>
              <a:t>‘ the way we do things around here”</a:t>
            </a:r>
          </a:p>
        </p:txBody>
      </p:sp>
    </p:spTree>
    <p:extLst>
      <p:ext uri="{BB962C8B-B14F-4D97-AF65-F5344CB8AC3E}">
        <p14:creationId xmlns:p14="http://schemas.microsoft.com/office/powerpoint/2010/main" val="4274553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685800" y="381000"/>
            <a:ext cx="7772400" cy="1020763"/>
          </a:xfrm>
        </p:spPr>
        <p:txBody>
          <a:bodyPr>
            <a:normAutofit fontScale="90000"/>
          </a:bodyPr>
          <a:lstStyle/>
          <a:p>
            <a:r>
              <a:rPr lang="en-US" altLang="en-US" sz="4000" dirty="0" smtClean="0">
                <a:ea typeface="ＭＳ Ｐゴシック" pitchFamily="34" charset="-128"/>
              </a:rPr>
              <a:t>Characteristics of a </a:t>
            </a:r>
            <a:br>
              <a:rPr lang="en-US" altLang="en-US" sz="4000" dirty="0" smtClean="0">
                <a:ea typeface="ＭＳ Ｐゴシック" pitchFamily="34" charset="-128"/>
              </a:rPr>
            </a:br>
            <a:r>
              <a:rPr lang="en-US" altLang="en-US" sz="4000" dirty="0" smtClean="0">
                <a:ea typeface="ＭＳ Ｐゴシック" pitchFamily="34" charset="-128"/>
              </a:rPr>
              <a:t>Culture of Patient Safety</a:t>
            </a:r>
          </a:p>
        </p:txBody>
      </p:sp>
      <p:sp>
        <p:nvSpPr>
          <p:cNvPr id="23555" name="Rectangle 3"/>
          <p:cNvSpPr>
            <a:spLocks noGrp="1" noChangeArrowheads="1"/>
          </p:cNvSpPr>
          <p:nvPr>
            <p:ph type="body" idx="4294967295"/>
          </p:nvPr>
        </p:nvSpPr>
        <p:spPr>
          <a:xfrm>
            <a:off x="457200" y="1828800"/>
            <a:ext cx="8382000" cy="4876800"/>
          </a:xfrm>
        </p:spPr>
        <p:txBody>
          <a:bodyPr>
            <a:normAutofit fontScale="92500" lnSpcReduction="10000"/>
          </a:bodyPr>
          <a:lstStyle/>
          <a:p>
            <a:pPr>
              <a:lnSpc>
                <a:spcPct val="90000"/>
              </a:lnSpc>
              <a:buFont typeface="Wingdings" panose="05000000000000000000" pitchFamily="2" charset="2"/>
              <a:buChar char="§"/>
            </a:pPr>
            <a:r>
              <a:rPr lang="en-US" altLang="en-US" sz="2800" u="sng" dirty="0" smtClean="0">
                <a:ea typeface="ＭＳ Ｐゴシック" pitchFamily="34" charset="-128"/>
              </a:rPr>
              <a:t>Driving out fear</a:t>
            </a:r>
            <a:r>
              <a:rPr lang="en-US" altLang="en-US" sz="2800" dirty="0" smtClean="0">
                <a:ea typeface="ＭＳ Ｐゴシック" pitchFamily="34" charset="-128"/>
              </a:rPr>
              <a:t> so people </a:t>
            </a:r>
            <a:r>
              <a:rPr lang="en-US" altLang="en-US" sz="2800" dirty="0" smtClean="0">
                <a:ea typeface="ＭＳ Ｐゴシック" pitchFamily="34" charset="-128"/>
              </a:rPr>
              <a:t>aren't</a:t>
            </a:r>
            <a:r>
              <a:rPr lang="en-US" altLang="ja-JP" sz="2800" dirty="0" smtClean="0">
                <a:ea typeface="ＭＳ Ｐゴシック" pitchFamily="34" charset="-128"/>
              </a:rPr>
              <a:t> </a:t>
            </a:r>
            <a:r>
              <a:rPr lang="en-US" altLang="ja-JP" sz="2800" dirty="0" smtClean="0">
                <a:ea typeface="ＭＳ Ｐゴシック" pitchFamily="34" charset="-128"/>
              </a:rPr>
              <a:t>afraid to ask questions or share things that go wrong</a:t>
            </a:r>
          </a:p>
          <a:p>
            <a:pPr>
              <a:lnSpc>
                <a:spcPct val="90000"/>
              </a:lnSpc>
              <a:buFont typeface="Wingdings" panose="05000000000000000000" pitchFamily="2" charset="2"/>
              <a:buChar char="§"/>
            </a:pPr>
            <a:r>
              <a:rPr lang="en-US" altLang="en-US" sz="2800" dirty="0" smtClean="0">
                <a:ea typeface="ＭＳ Ｐゴシック" pitchFamily="34" charset="-128"/>
              </a:rPr>
              <a:t>Organizational emphasis on </a:t>
            </a:r>
            <a:r>
              <a:rPr lang="en-US" altLang="en-US" sz="2800" u="sng" dirty="0" smtClean="0">
                <a:ea typeface="ＭＳ Ｐゴシック" pitchFamily="34" charset="-128"/>
              </a:rPr>
              <a:t>identifying unsafe conditions, taking steps to reduce risks to patients</a:t>
            </a:r>
            <a:endParaRPr lang="en-US" altLang="en-US" sz="2800" dirty="0">
              <a:ea typeface="ＭＳ Ｐゴシック" pitchFamily="34" charset="-128"/>
            </a:endParaRPr>
          </a:p>
          <a:p>
            <a:pPr>
              <a:lnSpc>
                <a:spcPct val="90000"/>
              </a:lnSpc>
              <a:buFont typeface="Wingdings" panose="05000000000000000000" pitchFamily="2" charset="2"/>
              <a:buChar char="§"/>
            </a:pPr>
            <a:r>
              <a:rPr lang="en-US" altLang="en-US" sz="2800" dirty="0" smtClean="0">
                <a:ea typeface="ＭＳ Ｐゴシック" pitchFamily="34" charset="-128"/>
              </a:rPr>
              <a:t>Ensure that there is </a:t>
            </a:r>
            <a:r>
              <a:rPr lang="en-US" altLang="en-US" sz="2800" u="sng" dirty="0" smtClean="0">
                <a:ea typeface="ＭＳ Ｐゴシック" pitchFamily="34" charset="-128"/>
              </a:rPr>
              <a:t>learning from</a:t>
            </a:r>
            <a:r>
              <a:rPr lang="en-US" altLang="en-US" sz="2800" dirty="0" smtClean="0">
                <a:ea typeface="ＭＳ Ｐゴシック" pitchFamily="34" charset="-128"/>
              </a:rPr>
              <a:t> </a:t>
            </a:r>
            <a:r>
              <a:rPr lang="en-US" altLang="en-US" sz="2800" u="sng" dirty="0" smtClean="0">
                <a:ea typeface="ＭＳ Ｐゴシック" pitchFamily="34" charset="-128"/>
              </a:rPr>
              <a:t>mistakes</a:t>
            </a:r>
          </a:p>
          <a:p>
            <a:pPr>
              <a:lnSpc>
                <a:spcPct val="90000"/>
              </a:lnSpc>
              <a:buFont typeface="Wingdings" panose="05000000000000000000" pitchFamily="2" charset="2"/>
              <a:buChar char="§"/>
            </a:pPr>
            <a:r>
              <a:rPr lang="en-US" altLang="en-US" sz="2800" dirty="0" smtClean="0">
                <a:ea typeface="ＭＳ Ｐゴシック" pitchFamily="34" charset="-128"/>
              </a:rPr>
              <a:t>When dealing with adverse events, </a:t>
            </a:r>
            <a:r>
              <a:rPr lang="en-US" altLang="en-US" sz="2800" u="sng" dirty="0" smtClean="0">
                <a:ea typeface="ＭＳ Ｐゴシック" pitchFamily="34" charset="-128"/>
              </a:rPr>
              <a:t>replacing</a:t>
            </a:r>
            <a:r>
              <a:rPr lang="en-US" altLang="en-US" sz="2800" dirty="0" smtClean="0">
                <a:ea typeface="ＭＳ Ｐゴシック" pitchFamily="34" charset="-128"/>
              </a:rPr>
              <a:t> </a:t>
            </a:r>
            <a:r>
              <a:rPr lang="en-US" altLang="en-US" sz="2800" u="sng" dirty="0" smtClean="0">
                <a:ea typeface="ＭＳ Ｐゴシック" pitchFamily="34" charset="-128"/>
              </a:rPr>
              <a:t>blame </a:t>
            </a:r>
            <a:r>
              <a:rPr lang="en-US" altLang="en-US" sz="2800" dirty="0" smtClean="0">
                <a:ea typeface="ＭＳ Ｐゴシック" pitchFamily="34" charset="-128"/>
              </a:rPr>
              <a:t>and fear with </a:t>
            </a:r>
            <a:r>
              <a:rPr lang="en-US" altLang="en-US" sz="2800" u="sng" dirty="0" smtClean="0">
                <a:ea typeface="ＭＳ Ｐゴシック" pitchFamily="34" charset="-128"/>
              </a:rPr>
              <a:t>learning</a:t>
            </a:r>
            <a:r>
              <a:rPr lang="en-US" altLang="en-US" sz="2800" dirty="0" smtClean="0">
                <a:ea typeface="ＭＳ Ｐゴシック" pitchFamily="34" charset="-128"/>
              </a:rPr>
              <a:t> and </a:t>
            </a:r>
            <a:r>
              <a:rPr lang="en-US" altLang="en-US" sz="2800" u="sng" dirty="0" smtClean="0">
                <a:ea typeface="ＭＳ Ｐゴシック" pitchFamily="34" charset="-128"/>
              </a:rPr>
              <a:t>improvement</a:t>
            </a:r>
            <a:r>
              <a:rPr lang="en-US" altLang="en-US" sz="2800" dirty="0" smtClean="0">
                <a:ea typeface="ＭＳ Ｐゴシック" pitchFamily="34" charset="-128"/>
              </a:rPr>
              <a:t>. </a:t>
            </a:r>
          </a:p>
          <a:p>
            <a:pPr>
              <a:lnSpc>
                <a:spcPct val="90000"/>
              </a:lnSpc>
              <a:buFont typeface="Wingdings" panose="05000000000000000000" pitchFamily="2" charset="2"/>
              <a:buChar char="§"/>
            </a:pPr>
            <a:r>
              <a:rPr lang="en-US" altLang="en-US" sz="2800" u="sng" dirty="0" smtClean="0">
                <a:ea typeface="ＭＳ Ｐゴシック" pitchFamily="34" charset="-128"/>
              </a:rPr>
              <a:t>Staff working together as a team</a:t>
            </a:r>
          </a:p>
          <a:p>
            <a:pPr>
              <a:lnSpc>
                <a:spcPct val="90000"/>
              </a:lnSpc>
              <a:buFont typeface="Wingdings" panose="05000000000000000000" pitchFamily="2" charset="2"/>
              <a:buChar char="§"/>
            </a:pPr>
            <a:r>
              <a:rPr lang="en-US" altLang="en-US" sz="2800" u="sng" dirty="0" smtClean="0">
                <a:ea typeface="ＭＳ Ｐゴシック" pitchFamily="34" charset="-128"/>
              </a:rPr>
              <a:t>Good communication among staff</a:t>
            </a:r>
          </a:p>
          <a:p>
            <a:pPr>
              <a:lnSpc>
                <a:spcPct val="90000"/>
              </a:lnSpc>
              <a:buFont typeface="Wingdings" panose="05000000000000000000" pitchFamily="2" charset="2"/>
              <a:buChar char="§"/>
            </a:pPr>
            <a:r>
              <a:rPr lang="en-US" altLang="en-US" sz="2800" u="sng" dirty="0" smtClean="0">
                <a:ea typeface="ＭＳ Ｐゴシック" pitchFamily="34" charset="-128"/>
              </a:rPr>
              <a:t>Leaders</a:t>
            </a:r>
            <a:r>
              <a:rPr lang="en-US" altLang="en-US" sz="2800" dirty="0" smtClean="0">
                <a:ea typeface="ＭＳ Ｐゴシック" pitchFamily="34" charset="-128"/>
              </a:rPr>
              <a:t> </a:t>
            </a:r>
            <a:r>
              <a:rPr lang="en-US" altLang="en-US" sz="2800" u="sng" dirty="0" smtClean="0">
                <a:ea typeface="ＭＳ Ｐゴシック" pitchFamily="34" charset="-128"/>
              </a:rPr>
              <a:t>commitment </a:t>
            </a:r>
            <a:r>
              <a:rPr lang="en-US" altLang="en-US" sz="2800" dirty="0">
                <a:ea typeface="ＭＳ Ｐゴシック" pitchFamily="34" charset="-128"/>
              </a:rPr>
              <a:t> </a:t>
            </a:r>
            <a:r>
              <a:rPr lang="en-US" altLang="en-US" sz="2800" dirty="0" smtClean="0">
                <a:ea typeface="ＭＳ Ｐゴシック" pitchFamily="34" charset="-128"/>
              </a:rPr>
              <a:t>to safety for patients and a culture of safety for staff</a:t>
            </a:r>
          </a:p>
          <a:p>
            <a:pPr lvl="4">
              <a:lnSpc>
                <a:spcPct val="90000"/>
              </a:lnSpc>
              <a:buFontTx/>
              <a:buNone/>
            </a:pPr>
            <a:endParaRPr lang="en-US" altLang="en-US" sz="1800" dirty="0" smtClean="0">
              <a:ea typeface="ＭＳ Ｐゴシック" pitchFamily="34" charset="-128"/>
            </a:endParaRPr>
          </a:p>
          <a:p>
            <a:pPr lvl="4">
              <a:lnSpc>
                <a:spcPct val="90000"/>
              </a:lnSpc>
              <a:buFontTx/>
              <a:buNone/>
            </a:pPr>
            <a:r>
              <a:rPr lang="en-US" altLang="en-US" sz="1800" dirty="0" smtClean="0">
                <a:ea typeface="ＭＳ Ｐゴシック" pitchFamily="34" charset="-128"/>
              </a:rPr>
              <a:t>					</a:t>
            </a:r>
          </a:p>
        </p:txBody>
      </p:sp>
    </p:spTree>
    <p:extLst>
      <p:ext uri="{BB962C8B-B14F-4D97-AF65-F5344CB8AC3E}">
        <p14:creationId xmlns:p14="http://schemas.microsoft.com/office/powerpoint/2010/main" val="367609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Science </a:t>
            </a:r>
            <a:r>
              <a:rPr lang="en-US" dirty="0"/>
              <a:t>of Patient </a:t>
            </a:r>
            <a:r>
              <a:rPr lang="en-US" dirty="0" smtClean="0"/>
              <a:t>Safety</a:t>
            </a:r>
            <a:r>
              <a:rPr lang="en-US" dirty="0"/>
              <a:t/>
            </a:r>
            <a:br>
              <a:rPr lang="en-US" dirty="0"/>
            </a:br>
            <a:endParaRPr lang="en-US" dirty="0"/>
          </a:p>
        </p:txBody>
      </p:sp>
      <p:sp>
        <p:nvSpPr>
          <p:cNvPr id="3" name="Content Placeholder 2"/>
          <p:cNvSpPr>
            <a:spLocks noGrp="1"/>
          </p:cNvSpPr>
          <p:nvPr>
            <p:ph idx="1"/>
          </p:nvPr>
        </p:nvSpPr>
        <p:spPr>
          <a:xfrm>
            <a:off x="228600" y="1600200"/>
            <a:ext cx="8610600" cy="3867150"/>
          </a:xfrm>
        </p:spPr>
        <p:txBody>
          <a:bodyPr/>
          <a:lstStyle/>
          <a:p>
            <a:pPr>
              <a:buFont typeface="Wingdings" panose="05000000000000000000" pitchFamily="2" charset="2"/>
              <a:buChar char="§"/>
            </a:pPr>
            <a:r>
              <a:rPr lang="en-US" dirty="0"/>
              <a:t>Systems thinking </a:t>
            </a:r>
            <a:endParaRPr lang="en-US" dirty="0" smtClean="0"/>
          </a:p>
          <a:p>
            <a:pPr>
              <a:buFont typeface="Wingdings" panose="05000000000000000000" pitchFamily="2" charset="2"/>
              <a:buChar char="§"/>
            </a:pPr>
            <a:endParaRPr lang="en-US" sz="1100" dirty="0" smtClean="0"/>
          </a:p>
          <a:p>
            <a:pPr>
              <a:buFont typeface="Wingdings" panose="05000000000000000000" pitchFamily="2" charset="2"/>
              <a:buChar char="§"/>
            </a:pPr>
            <a:r>
              <a:rPr lang="en-US" dirty="0" smtClean="0"/>
              <a:t>Safety culture </a:t>
            </a:r>
          </a:p>
          <a:p>
            <a:pPr marL="400050" lvl="1" indent="0">
              <a:buNone/>
            </a:pPr>
            <a:r>
              <a:rPr lang="en-US" dirty="0" smtClean="0"/>
              <a:t>‘ the way we do things around here”</a:t>
            </a:r>
          </a:p>
          <a:p>
            <a:pPr lvl="1">
              <a:buFont typeface="Wingdings" panose="05000000000000000000" pitchFamily="2" charset="2"/>
              <a:buChar char="§"/>
            </a:pPr>
            <a:r>
              <a:rPr lang="en-US" dirty="0" smtClean="0"/>
              <a:t>Leadership &amp; values</a:t>
            </a:r>
          </a:p>
          <a:p>
            <a:pPr lvl="1">
              <a:buFont typeface="Wingdings" panose="05000000000000000000" pitchFamily="2" charset="2"/>
              <a:buChar char="§"/>
            </a:pPr>
            <a:r>
              <a:rPr lang="en-US" dirty="0" smtClean="0"/>
              <a:t>Teamwork &amp; communication</a:t>
            </a:r>
          </a:p>
          <a:p>
            <a:pPr lvl="1">
              <a:buFont typeface="Wingdings" panose="05000000000000000000" pitchFamily="2" charset="2"/>
              <a:buChar char="§"/>
            </a:pPr>
            <a:r>
              <a:rPr lang="en-US" dirty="0" smtClean="0"/>
              <a:t>Trust, psychological safety</a:t>
            </a:r>
          </a:p>
        </p:txBody>
      </p:sp>
    </p:spTree>
    <p:extLst>
      <p:ext uri="{BB962C8B-B14F-4D97-AF65-F5344CB8AC3E}">
        <p14:creationId xmlns:p14="http://schemas.microsoft.com/office/powerpoint/2010/main" val="7300334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a:xfrm>
            <a:off x="152400" y="1828800"/>
            <a:ext cx="8763000" cy="3867150"/>
          </a:xfrm>
        </p:spPr>
        <p:txBody>
          <a:bodyPr/>
          <a:lstStyle/>
          <a:p>
            <a:pPr>
              <a:buFont typeface="Wingdings" panose="05000000000000000000" pitchFamily="2" charset="2"/>
              <a:buChar char="§"/>
            </a:pPr>
            <a:r>
              <a:rPr lang="en-US" sz="2800" dirty="0"/>
              <a:t>The Mount Auburn Practice Improvement Program</a:t>
            </a:r>
          </a:p>
          <a:p>
            <a:pPr>
              <a:buFont typeface="Wingdings" panose="05000000000000000000" pitchFamily="2" charset="2"/>
              <a:buChar char="§"/>
            </a:pPr>
            <a:endParaRPr lang="en-US" sz="1000" dirty="0" smtClean="0"/>
          </a:p>
          <a:p>
            <a:pPr>
              <a:buFont typeface="Wingdings" panose="05000000000000000000" pitchFamily="2" charset="2"/>
              <a:buChar char="§"/>
            </a:pPr>
            <a:r>
              <a:rPr lang="en-US" sz="2800" dirty="0" smtClean="0"/>
              <a:t>Patient </a:t>
            </a:r>
            <a:r>
              <a:rPr lang="en-US" sz="2800" dirty="0"/>
              <a:t>safety in Office Practice/Ambulatory </a:t>
            </a:r>
            <a:r>
              <a:rPr lang="en-US" sz="2800" dirty="0" smtClean="0"/>
              <a:t>Care</a:t>
            </a:r>
          </a:p>
          <a:p>
            <a:pPr>
              <a:buFont typeface="Wingdings" panose="05000000000000000000" pitchFamily="2" charset="2"/>
              <a:buChar char="§"/>
            </a:pPr>
            <a:endParaRPr lang="en-US" sz="1000" b="1" dirty="0"/>
          </a:p>
          <a:p>
            <a:pPr>
              <a:buFont typeface="Wingdings" panose="05000000000000000000" pitchFamily="2" charset="2"/>
              <a:buChar char="§"/>
            </a:pPr>
            <a:r>
              <a:rPr lang="en-US" sz="2800" dirty="0"/>
              <a:t>Science of Patient Safety: </a:t>
            </a:r>
            <a:endParaRPr lang="en-US" sz="2800" dirty="0" smtClean="0"/>
          </a:p>
          <a:p>
            <a:pPr marL="0" indent="0">
              <a:buNone/>
            </a:pPr>
            <a:r>
              <a:rPr lang="en-US" sz="2800" dirty="0"/>
              <a:t>	</a:t>
            </a:r>
            <a:r>
              <a:rPr lang="en-US" sz="2800" dirty="0" smtClean="0"/>
              <a:t>	Systems </a:t>
            </a:r>
            <a:r>
              <a:rPr lang="en-US" sz="2800" dirty="0"/>
              <a:t>thinking and Safety </a:t>
            </a:r>
            <a:r>
              <a:rPr lang="en-US" sz="2800" dirty="0" smtClean="0"/>
              <a:t>culture</a:t>
            </a:r>
          </a:p>
          <a:p>
            <a:pPr>
              <a:buFont typeface="Wingdings" panose="05000000000000000000" pitchFamily="2" charset="2"/>
              <a:buChar char="§"/>
            </a:pPr>
            <a:endParaRPr lang="en-US" sz="1000" dirty="0"/>
          </a:p>
          <a:p>
            <a:pPr>
              <a:buFont typeface="Wingdings" panose="05000000000000000000" pitchFamily="2" charset="2"/>
              <a:buChar char="§"/>
            </a:pPr>
            <a:r>
              <a:rPr lang="en-US" sz="2800" b="1" dirty="0"/>
              <a:t>Effective improvement </a:t>
            </a:r>
            <a:r>
              <a:rPr lang="en-US" sz="2800" b="1" dirty="0" smtClean="0"/>
              <a:t>strategies: </a:t>
            </a:r>
          </a:p>
          <a:p>
            <a:pPr marL="457200" lvl="1" indent="0">
              <a:buNone/>
            </a:pPr>
            <a:r>
              <a:rPr lang="en-US" sz="2400" b="1" dirty="0"/>
              <a:t>	</a:t>
            </a:r>
            <a:r>
              <a:rPr lang="en-US" sz="2400" b="1" dirty="0" smtClean="0"/>
              <a:t>	</a:t>
            </a:r>
            <a:r>
              <a:rPr lang="en-US" b="1" dirty="0" smtClean="0"/>
              <a:t>The </a:t>
            </a:r>
            <a:r>
              <a:rPr lang="en-US" b="1" dirty="0"/>
              <a:t>Model for </a:t>
            </a:r>
            <a:r>
              <a:rPr lang="en-US" b="1" dirty="0" smtClean="0"/>
              <a:t>Improvement</a:t>
            </a:r>
          </a:p>
          <a:p>
            <a:pPr>
              <a:buFont typeface="Wingdings" panose="05000000000000000000" pitchFamily="2" charset="2"/>
              <a:buChar char="§"/>
            </a:pPr>
            <a:endParaRPr lang="en-US" sz="1000" dirty="0"/>
          </a:p>
          <a:p>
            <a:pPr marL="0" indent="0">
              <a:buNone/>
            </a:pPr>
            <a:r>
              <a:rPr lang="en-US" dirty="0"/>
              <a:t>	</a:t>
            </a:r>
          </a:p>
        </p:txBody>
      </p:sp>
    </p:spTree>
    <p:extLst>
      <p:ext uri="{BB962C8B-B14F-4D97-AF65-F5344CB8AC3E}">
        <p14:creationId xmlns:p14="http://schemas.microsoft.com/office/powerpoint/2010/main" val="6546226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smtClean="0"/>
              <a:t>Some ways not to improve</a:t>
            </a:r>
          </a:p>
        </p:txBody>
      </p:sp>
      <p:sp>
        <p:nvSpPr>
          <p:cNvPr id="216066" name="Content Placeholder 2"/>
          <p:cNvSpPr>
            <a:spLocks noGrp="1"/>
          </p:cNvSpPr>
          <p:nvPr>
            <p:ph idx="1"/>
          </p:nvPr>
        </p:nvSpPr>
        <p:spPr/>
        <p:txBody>
          <a:bodyPr/>
          <a:lstStyle/>
          <a:p>
            <a:pPr>
              <a:buFont typeface="Wingdings" panose="05000000000000000000" pitchFamily="2" charset="2"/>
              <a:buChar char="§"/>
            </a:pPr>
            <a:r>
              <a:rPr lang="en-US" dirty="0" smtClean="0"/>
              <a:t>Try harder (faster, smarter…)</a:t>
            </a:r>
          </a:p>
          <a:p>
            <a:pPr>
              <a:buFont typeface="Wingdings" panose="05000000000000000000" pitchFamily="2" charset="2"/>
              <a:buChar char="§"/>
            </a:pPr>
            <a:r>
              <a:rPr lang="en-US" dirty="0" smtClean="0"/>
              <a:t>Be more vigilant/careful</a:t>
            </a:r>
          </a:p>
          <a:p>
            <a:pPr>
              <a:buFont typeface="Wingdings" panose="05000000000000000000" pitchFamily="2" charset="2"/>
              <a:buChar char="§"/>
            </a:pPr>
            <a:r>
              <a:rPr lang="en-US" dirty="0" smtClean="0"/>
              <a:t>Exhortation – Let’s do better!</a:t>
            </a:r>
          </a:p>
          <a:p>
            <a:pPr>
              <a:buFont typeface="Wingdings" panose="05000000000000000000" pitchFamily="2" charset="2"/>
              <a:buChar char="§"/>
            </a:pPr>
            <a:r>
              <a:rPr lang="en-US" dirty="0" smtClean="0"/>
              <a:t>Doing things the same way and expecting different results…</a:t>
            </a:r>
          </a:p>
        </p:txBody>
      </p:sp>
    </p:spTree>
    <p:extLst>
      <p:ext uri="{BB962C8B-B14F-4D97-AF65-F5344CB8AC3E}">
        <p14:creationId xmlns:p14="http://schemas.microsoft.com/office/powerpoint/2010/main" val="15525094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211138"/>
            <a:ext cx="7086600" cy="1143000"/>
          </a:xfrm>
          <a:solidFill>
            <a:schemeClr val="bg1"/>
          </a:solidFill>
        </p:spPr>
        <p:txBody>
          <a:bodyPr/>
          <a:lstStyle/>
          <a:p>
            <a:pPr eaLnBrk="1" hangingPunct="1"/>
            <a:r>
              <a:rPr lang="en-US" altLang="en-US" dirty="0" smtClean="0"/>
              <a:t>Model for Improvement</a:t>
            </a:r>
          </a:p>
        </p:txBody>
      </p:sp>
      <p:sp>
        <p:nvSpPr>
          <p:cNvPr id="18435" name="Rectangle 6"/>
          <p:cNvSpPr>
            <a:spLocks noGrp="1" noChangeArrowheads="1"/>
          </p:cNvSpPr>
          <p:nvPr>
            <p:ph type="body" sz="half" idx="2"/>
          </p:nvPr>
        </p:nvSpPr>
        <p:spPr>
          <a:xfrm>
            <a:off x="762000" y="2057289"/>
            <a:ext cx="2895600" cy="2209800"/>
          </a:xfrm>
        </p:spPr>
        <p:txBody>
          <a:bodyPr/>
          <a:lstStyle/>
          <a:p>
            <a:pPr eaLnBrk="1" hangingPunct="1">
              <a:buFont typeface="Wingdings" panose="05000000000000000000" pitchFamily="2" charset="2"/>
              <a:buChar char="§"/>
            </a:pPr>
            <a:r>
              <a:rPr lang="en-US" altLang="en-US" sz="4000" dirty="0">
                <a:solidFill>
                  <a:schemeClr val="tx2"/>
                </a:solidFill>
                <a:latin typeface="+mj-lt"/>
                <a:ea typeface="+mj-ea"/>
                <a:cs typeface="+mj-cs"/>
              </a:rPr>
              <a:t>Aim</a:t>
            </a:r>
          </a:p>
          <a:p>
            <a:pPr eaLnBrk="1" hangingPunct="1">
              <a:buFont typeface="Wingdings" panose="05000000000000000000" pitchFamily="2" charset="2"/>
              <a:buChar char="§"/>
            </a:pPr>
            <a:r>
              <a:rPr lang="en-US" altLang="en-US" sz="4000" dirty="0">
                <a:solidFill>
                  <a:schemeClr val="tx2"/>
                </a:solidFill>
                <a:latin typeface="+mj-lt"/>
                <a:ea typeface="+mj-ea"/>
                <a:cs typeface="+mj-cs"/>
              </a:rPr>
              <a:t>Measures</a:t>
            </a:r>
          </a:p>
          <a:p>
            <a:pPr eaLnBrk="1" hangingPunct="1">
              <a:buFont typeface="Wingdings" panose="05000000000000000000" pitchFamily="2" charset="2"/>
              <a:buChar char="§"/>
            </a:pPr>
            <a:r>
              <a:rPr lang="en-US" altLang="en-US" sz="4000" dirty="0">
                <a:solidFill>
                  <a:schemeClr val="tx2"/>
                </a:solidFill>
                <a:latin typeface="+mj-lt"/>
                <a:ea typeface="+mj-ea"/>
                <a:cs typeface="+mj-cs"/>
              </a:rPr>
              <a:t>Changes</a:t>
            </a:r>
          </a:p>
        </p:txBody>
      </p:sp>
      <p:sp>
        <p:nvSpPr>
          <p:cNvPr id="1843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3797665C-6162-4E45-AD84-7F3C5DE609FB}" type="slidenum">
              <a:rPr lang="en-US" altLang="en-US" b="0" smtClean="0"/>
              <a:pPr eaLnBrk="1" hangingPunct="1"/>
              <a:t>24</a:t>
            </a:fld>
            <a:endParaRPr lang="en-US" altLang="en-US" b="0" smtClean="0"/>
          </a:p>
        </p:txBody>
      </p:sp>
      <p:pic>
        <p:nvPicPr>
          <p:cNvPr id="18437" name="Picture 6" descr="http://www.ihi.org/knowledge/PublishingImages/ModelforImprovemen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752600"/>
            <a:ext cx="2133600"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665469"/>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685800" y="228600"/>
            <a:ext cx="7772400" cy="1143000"/>
          </a:xfrm>
        </p:spPr>
        <p:txBody>
          <a:bodyPr>
            <a:normAutofit fontScale="90000"/>
          </a:bodyPr>
          <a:lstStyle/>
          <a:p>
            <a:r>
              <a:rPr lang="en-US" dirty="0" smtClean="0"/>
              <a:t>Short Videos </a:t>
            </a:r>
            <a:br>
              <a:rPr lang="en-US" dirty="0" smtClean="0"/>
            </a:br>
            <a:r>
              <a:rPr lang="en-US" dirty="0" smtClean="0"/>
              <a:t>Model for Improvement - Parts 1&amp;2</a:t>
            </a:r>
          </a:p>
        </p:txBody>
      </p:sp>
      <p:pic>
        <p:nvPicPr>
          <p:cNvPr id="220162" name="Content Placeholder 5"/>
          <p:cNvPicPr>
            <a:picLocks noGrp="1" noChangeAspect="1"/>
          </p:cNvPicPr>
          <p:nvPr>
            <p:ph idx="1"/>
          </p:nvPr>
        </p:nvPicPr>
        <p:blipFill>
          <a:blip r:embed="rId2"/>
          <a:srcRect/>
          <a:stretch>
            <a:fillRect/>
          </a:stretch>
        </p:blipFill>
        <p:spPr>
          <a:xfrm>
            <a:off x="1828801" y="1573212"/>
            <a:ext cx="5181599" cy="3890155"/>
          </a:xfrm>
        </p:spPr>
      </p:pic>
      <p:sp>
        <p:nvSpPr>
          <p:cNvPr id="220163" name="Rectangle 2"/>
          <p:cNvSpPr>
            <a:spLocks noChangeArrowheads="1"/>
          </p:cNvSpPr>
          <p:nvPr/>
        </p:nvSpPr>
        <p:spPr bwMode="auto">
          <a:xfrm>
            <a:off x="228600" y="5602208"/>
            <a:ext cx="8610600" cy="830997"/>
          </a:xfrm>
          <a:prstGeom prst="rect">
            <a:avLst/>
          </a:prstGeom>
          <a:noFill/>
          <a:ln w="9525">
            <a:noFill/>
            <a:miter lim="800000"/>
            <a:headEnd/>
            <a:tailEnd/>
          </a:ln>
        </p:spPr>
        <p:txBody>
          <a:bodyPr wrap="square">
            <a:spAutoFit/>
          </a:bodyPr>
          <a:lstStyle/>
          <a:p>
            <a:r>
              <a:rPr lang="en-US" sz="1600" u="sng" dirty="0">
                <a:hlinkClick r:id="rId3"/>
              </a:rPr>
              <a:t>http://</a:t>
            </a:r>
            <a:r>
              <a:rPr lang="en-US" sz="1600" u="sng" dirty="0" smtClean="0">
                <a:hlinkClick r:id="rId3"/>
              </a:rPr>
              <a:t>www.ihi.org/education/IHIOpenSchool/resources/Pages/AudioandVideo/Whiteboard3.aspx</a:t>
            </a:r>
            <a:endParaRPr lang="en-US" sz="1600" u="sng" dirty="0" smtClean="0"/>
          </a:p>
          <a:p>
            <a:r>
              <a:rPr lang="en-US" sz="1600" u="sng" dirty="0">
                <a:hlinkClick r:id="rId4"/>
              </a:rPr>
              <a:t>http://www.ihi.org/education/IHIOpenSchool/resources/Pages/AudioandVideo/Whiteboard4.aspx</a:t>
            </a:r>
            <a:endParaRPr lang="en-US" sz="1600" dirty="0"/>
          </a:p>
          <a:p>
            <a:endParaRPr lang="en-US" sz="1600" dirty="0"/>
          </a:p>
        </p:txBody>
      </p:sp>
    </p:spTree>
    <p:extLst>
      <p:ext uri="{BB962C8B-B14F-4D97-AF65-F5344CB8AC3E}">
        <p14:creationId xmlns:p14="http://schemas.microsoft.com/office/powerpoint/2010/main" val="30528403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90800" y="15605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553200" y="4621649"/>
            <a:ext cx="2590800" cy="1169551"/>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solidFill>
                  <a:srgbClr val="FF0000"/>
                </a:solidFill>
              </a:rPr>
              <a:t>Aim</a:t>
            </a:r>
            <a:endParaRPr lang="en-US" b="1" dirty="0">
              <a:solidFill>
                <a:srgbClr val="FF0000"/>
              </a:solidFill>
            </a:endParaRPr>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dirty="0" smtClean="0"/>
              <a:t>Measures</a:t>
            </a:r>
            <a:endParaRPr lang="en-US" dirty="0"/>
          </a:p>
        </p:txBody>
      </p:sp>
      <p:sp>
        <p:nvSpPr>
          <p:cNvPr id="14" name="TextBox 13"/>
          <p:cNvSpPr txBox="1"/>
          <p:nvPr/>
        </p:nvSpPr>
        <p:spPr>
          <a:xfrm>
            <a:off x="2225703" y="3231472"/>
            <a:ext cx="974626" cy="369332"/>
          </a:xfrm>
          <a:prstGeom prst="rect">
            <a:avLst/>
          </a:prstGeom>
          <a:noFill/>
        </p:spPr>
        <p:txBody>
          <a:bodyPr wrap="none" rtlCol="0">
            <a:spAutoFit/>
          </a:bodyPr>
          <a:lstStyle/>
          <a:p>
            <a:r>
              <a:rPr lang="en-US" dirty="0" smtClean="0"/>
              <a:t>Changes</a:t>
            </a:r>
            <a:endParaRPr lang="en-US" dirty="0"/>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553200" y="3828577"/>
            <a:ext cx="2590800"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11081934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4"/>
          <p:cNvSpPr>
            <a:spLocks noGrp="1"/>
          </p:cNvSpPr>
          <p:nvPr>
            <p:ph type="title"/>
          </p:nvPr>
        </p:nvSpPr>
        <p:spPr/>
        <p:txBody>
          <a:bodyPr/>
          <a:lstStyle/>
          <a:p>
            <a:r>
              <a:rPr lang="en-US" altLang="en-US" dirty="0" smtClean="0"/>
              <a:t>What Are We Trying to Accomplish?   (Personal Aim)</a:t>
            </a:r>
          </a:p>
        </p:txBody>
      </p:sp>
      <p:sp>
        <p:nvSpPr>
          <p:cNvPr id="12291" name="Content Placeholder 6"/>
          <p:cNvSpPr>
            <a:spLocks noGrp="1"/>
          </p:cNvSpPr>
          <p:nvPr>
            <p:ph sz="half" idx="2"/>
          </p:nvPr>
        </p:nvSpPr>
        <p:spPr>
          <a:xfrm>
            <a:off x="609600" y="3657600"/>
            <a:ext cx="6705600" cy="2286000"/>
          </a:xfrm>
        </p:spPr>
        <p:txBody>
          <a:bodyPr/>
          <a:lstStyle/>
          <a:p>
            <a:pPr marL="0" indent="0">
              <a:spcBef>
                <a:spcPts val="0"/>
              </a:spcBef>
              <a:buFont typeface="Wingdings" pitchFamily="2" charset="2"/>
              <a:buNone/>
              <a:defRPr/>
            </a:pPr>
            <a:r>
              <a:rPr lang="en-US" sz="2000" u="sng" dirty="0" smtClean="0">
                <a:cs typeface="Arabic Typesetting" pitchFamily="66" charset="-78"/>
              </a:rPr>
              <a:t>My aim:</a:t>
            </a:r>
            <a:r>
              <a:rPr lang="en-US" sz="2000" dirty="0" smtClean="0">
                <a:cs typeface="Arabic Typesetting" pitchFamily="66" charset="-78"/>
              </a:rPr>
              <a:t> </a:t>
            </a:r>
          </a:p>
          <a:p>
            <a:pPr marL="0" indent="0">
              <a:spcBef>
                <a:spcPts val="0"/>
              </a:spcBef>
              <a:buFont typeface="Wingdings" pitchFamily="2" charset="2"/>
              <a:buNone/>
              <a:defRPr/>
            </a:pPr>
            <a:r>
              <a:rPr lang="en-US" sz="2000" dirty="0" smtClean="0">
                <a:cs typeface="Arabic Typesetting" pitchFamily="66" charset="-78"/>
              </a:rPr>
              <a:t>By Thanksgiving of this year,</a:t>
            </a:r>
          </a:p>
          <a:p>
            <a:pPr marL="0" indent="0">
              <a:spcBef>
                <a:spcPts val="0"/>
              </a:spcBef>
              <a:buFont typeface="Wingdings" pitchFamily="2" charset="2"/>
              <a:buNone/>
              <a:defRPr/>
            </a:pPr>
            <a:r>
              <a:rPr lang="en-US" sz="2000" dirty="0" smtClean="0">
                <a:cs typeface="Arabic Typesetting" pitchFamily="66" charset="-78"/>
              </a:rPr>
              <a:t>I want to decrease the time spent working</a:t>
            </a:r>
          </a:p>
          <a:p>
            <a:pPr marL="0" indent="0">
              <a:spcBef>
                <a:spcPts val="0"/>
              </a:spcBef>
              <a:buFont typeface="Wingdings" pitchFamily="2" charset="2"/>
              <a:buNone/>
              <a:defRPr/>
            </a:pPr>
            <a:r>
              <a:rPr lang="en-US" sz="2000" dirty="0" smtClean="0">
                <a:cs typeface="Arabic Typesetting" pitchFamily="66" charset="-78"/>
              </a:rPr>
              <a:t>past 5:30 PM ET from 180 to 60 minutes per day. </a:t>
            </a:r>
          </a:p>
          <a:p>
            <a:pPr marL="0" indent="0">
              <a:spcBef>
                <a:spcPts val="0"/>
              </a:spcBef>
              <a:buFont typeface="Wingdings" pitchFamily="2" charset="2"/>
              <a:buNone/>
              <a:defRPr/>
            </a:pPr>
            <a:r>
              <a:rPr lang="en-US" sz="2000" dirty="0" smtClean="0">
                <a:cs typeface="Arabic Typesetting" pitchFamily="66" charset="-78"/>
              </a:rPr>
              <a:t>I want to increase my focus on:</a:t>
            </a:r>
          </a:p>
          <a:p>
            <a:pPr marL="0" indent="0">
              <a:spcBef>
                <a:spcPts val="0"/>
              </a:spcBef>
              <a:buFont typeface="Wingdings" pitchFamily="2" charset="2"/>
              <a:buNone/>
              <a:defRPr/>
            </a:pPr>
            <a:r>
              <a:rPr lang="en-US" sz="2000" dirty="0" smtClean="0">
                <a:cs typeface="Arabic Typesetting" pitchFamily="66" charset="-78"/>
              </a:rPr>
              <a:t>(1) improving systems for triaging emails, </a:t>
            </a:r>
          </a:p>
          <a:p>
            <a:pPr marL="0" indent="0">
              <a:spcBef>
                <a:spcPts val="0"/>
              </a:spcBef>
              <a:buFont typeface="Wingdings" pitchFamily="2" charset="2"/>
              <a:buNone/>
              <a:defRPr/>
            </a:pPr>
            <a:r>
              <a:rPr lang="en-US" sz="2000" dirty="0" smtClean="0">
                <a:cs typeface="Arabic Typesetting" pitchFamily="66" charset="-78"/>
              </a:rPr>
              <a:t>(2) improving systems for scheduling calls and meetings</a:t>
            </a:r>
            <a:r>
              <a:rPr lang="en-US" sz="2000" dirty="0" smtClean="0">
                <a:solidFill>
                  <a:schemeClr val="bg1">
                    <a:lumMod val="50000"/>
                  </a:schemeClr>
                </a:solidFill>
                <a:cs typeface="Arabic Typesetting" pitchFamily="66" charset="-78"/>
              </a:rPr>
              <a:t>.</a:t>
            </a:r>
          </a:p>
        </p:txBody>
      </p:sp>
      <p:sp>
        <p:nvSpPr>
          <p:cNvPr id="235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C3F5D287-13AB-4E78-BF52-FC13FD75B114}" type="slidenum">
              <a:rPr lang="en-US" altLang="en-US" b="0" smtClean="0"/>
              <a:pPr eaLnBrk="1" hangingPunct="1"/>
              <a:t>27</a:t>
            </a:fld>
            <a:endParaRPr lang="en-US" altLang="en-US" b="0" smtClean="0"/>
          </a:p>
        </p:txBody>
      </p:sp>
      <p:sp>
        <p:nvSpPr>
          <p:cNvPr id="23560" name="TextBox 11"/>
          <p:cNvSpPr txBox="1">
            <a:spLocks noChangeArrowheads="1"/>
          </p:cNvSpPr>
          <p:nvPr/>
        </p:nvSpPr>
        <p:spPr bwMode="auto">
          <a:xfrm>
            <a:off x="5867400" y="6583363"/>
            <a:ext cx="3733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ctr"/>
            <a:r>
              <a:rPr lang="en-US" altLang="en-US" sz="1200" b="0"/>
              <a:t>Quotes from Don Berwick speech, 2004</a:t>
            </a:r>
          </a:p>
        </p:txBody>
      </p:sp>
      <p:grpSp>
        <p:nvGrpSpPr>
          <p:cNvPr id="23561" name="Group 12"/>
          <p:cNvGrpSpPr>
            <a:grpSpLocks/>
          </p:cNvGrpSpPr>
          <p:nvPr/>
        </p:nvGrpSpPr>
        <p:grpSpPr bwMode="auto">
          <a:xfrm>
            <a:off x="6477000" y="2133600"/>
            <a:ext cx="2286000" cy="2362200"/>
            <a:chOff x="6248400" y="4343400"/>
            <a:chExt cx="2057400" cy="2076450"/>
          </a:xfrm>
        </p:grpSpPr>
        <p:pic>
          <p:nvPicPr>
            <p:cNvPr id="235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419600"/>
              <a:ext cx="16002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3" name="Oval 11"/>
            <p:cNvSpPr>
              <a:spLocks noChangeArrowheads="1"/>
            </p:cNvSpPr>
            <p:nvPr/>
          </p:nvSpPr>
          <p:spPr bwMode="auto">
            <a:xfrm>
              <a:off x="6248400" y="4343400"/>
              <a:ext cx="2057400" cy="762000"/>
            </a:xfrm>
            <a:prstGeom prst="ellipse">
              <a:avLst/>
            </a:prstGeom>
            <a:noFill/>
            <a:ln w="508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endParaRPr lang="en-US" altLang="en-US"/>
            </a:p>
          </p:txBody>
        </p:sp>
      </p:grpSp>
      <p:sp>
        <p:nvSpPr>
          <p:cNvPr id="2" name="Rectangle 1"/>
          <p:cNvSpPr/>
          <p:nvPr/>
        </p:nvSpPr>
        <p:spPr>
          <a:xfrm>
            <a:off x="838200" y="1859340"/>
            <a:ext cx="4572000" cy="1569660"/>
          </a:xfrm>
          <a:prstGeom prst="rect">
            <a:avLst/>
          </a:prstGeom>
        </p:spPr>
        <p:txBody>
          <a:bodyPr>
            <a:spAutoFit/>
          </a:bodyPr>
          <a:lstStyle/>
          <a:p>
            <a:pPr marL="342900" indent="-342900">
              <a:buClr>
                <a:schemeClr val="accent6"/>
              </a:buClr>
              <a:buFont typeface="Wingdings" panose="05000000000000000000" pitchFamily="2" charset="2"/>
              <a:buChar char="§"/>
            </a:pPr>
            <a:r>
              <a:rPr lang="en-US" altLang="en-US" dirty="0" smtClean="0"/>
              <a:t> What </a:t>
            </a:r>
            <a:r>
              <a:rPr lang="en-US" altLang="en-US" dirty="0"/>
              <a:t>to improve?</a:t>
            </a:r>
          </a:p>
          <a:p>
            <a:pPr marL="342900" indent="-342900">
              <a:buClr>
                <a:schemeClr val="accent6"/>
              </a:buClr>
              <a:buFont typeface="Wingdings" panose="05000000000000000000" pitchFamily="2" charset="2"/>
              <a:buChar char="§"/>
            </a:pPr>
            <a:r>
              <a:rPr lang="en-US" altLang="en-US" dirty="0" smtClean="0"/>
              <a:t>  For </a:t>
            </a:r>
            <a:r>
              <a:rPr lang="en-US" altLang="en-US" dirty="0"/>
              <a:t>whom?</a:t>
            </a:r>
          </a:p>
          <a:p>
            <a:pPr marL="342900" indent="-342900">
              <a:buClr>
                <a:schemeClr val="accent6"/>
              </a:buClr>
              <a:buFont typeface="Wingdings" panose="05000000000000000000" pitchFamily="2" charset="2"/>
              <a:buChar char="§"/>
            </a:pPr>
            <a:r>
              <a:rPr lang="en-US" altLang="en-US" dirty="0" smtClean="0"/>
              <a:t>  By </a:t>
            </a:r>
            <a:r>
              <a:rPr lang="en-US" altLang="en-US" dirty="0"/>
              <a:t>when?</a:t>
            </a:r>
          </a:p>
          <a:p>
            <a:pPr marL="342900" indent="-342900">
              <a:buClr>
                <a:schemeClr val="accent6"/>
              </a:buClr>
              <a:buFont typeface="Wingdings" panose="05000000000000000000" pitchFamily="2" charset="2"/>
              <a:buChar char="§"/>
            </a:pPr>
            <a:r>
              <a:rPr lang="en-US" altLang="en-US" dirty="0" smtClean="0"/>
              <a:t>  By </a:t>
            </a:r>
            <a:r>
              <a:rPr lang="en-US" altLang="en-US" dirty="0"/>
              <a:t>how much?</a:t>
            </a:r>
          </a:p>
        </p:txBody>
      </p:sp>
    </p:spTree>
    <p:custDataLst>
      <p:tags r:id="rId1"/>
    </p:custDataLst>
    <p:extLst>
      <p:ext uri="{BB962C8B-B14F-4D97-AF65-F5344CB8AC3E}">
        <p14:creationId xmlns:p14="http://schemas.microsoft.com/office/powerpoint/2010/main" val="4177332669"/>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2"/>
          <p:cNvSpPr>
            <a:spLocks noGrp="1"/>
          </p:cNvSpPr>
          <p:nvPr>
            <p:ph type="title"/>
          </p:nvPr>
        </p:nvSpPr>
        <p:spPr/>
        <p:txBody>
          <a:bodyPr/>
          <a:lstStyle/>
          <a:p>
            <a:r>
              <a:rPr lang="en-US" altLang="en-US" smtClean="0"/>
              <a:t>What Are We Trying to Accomplish?</a:t>
            </a:r>
          </a:p>
        </p:txBody>
      </p:sp>
      <p:sp>
        <p:nvSpPr>
          <p:cNvPr id="33795" name="Text Placeholder 1"/>
          <p:cNvSpPr>
            <a:spLocks noGrp="1"/>
          </p:cNvSpPr>
          <p:nvPr>
            <p:ph type="body" idx="1"/>
          </p:nvPr>
        </p:nvSpPr>
        <p:spPr>
          <a:xfrm>
            <a:off x="304800" y="1412875"/>
            <a:ext cx="4040188" cy="639763"/>
          </a:xfrm>
        </p:spPr>
        <p:txBody>
          <a:bodyPr/>
          <a:lstStyle/>
          <a:p>
            <a:r>
              <a:rPr lang="en-US" altLang="en-US" smtClean="0"/>
              <a:t>Aim</a:t>
            </a:r>
          </a:p>
        </p:txBody>
      </p:sp>
      <p:sp>
        <p:nvSpPr>
          <p:cNvPr id="33796" name="Content Placeholder 3"/>
          <p:cNvSpPr>
            <a:spLocks noGrp="1"/>
          </p:cNvSpPr>
          <p:nvPr>
            <p:ph sz="half" idx="2"/>
          </p:nvPr>
        </p:nvSpPr>
        <p:spPr>
          <a:xfrm>
            <a:off x="304800" y="2144713"/>
            <a:ext cx="4192588" cy="3951287"/>
          </a:xfrm>
        </p:spPr>
        <p:txBody>
          <a:bodyPr/>
          <a:lstStyle/>
          <a:p>
            <a:pPr>
              <a:buFont typeface="Wingdings" pitchFamily="2" charset="2"/>
              <a:buNone/>
            </a:pPr>
            <a:r>
              <a:rPr lang="en-US" altLang="en-US" sz="2000" smtClean="0"/>
              <a:t>By March 2012 ( in two months), our practice will:</a:t>
            </a:r>
          </a:p>
          <a:p>
            <a:r>
              <a:rPr lang="en-US" altLang="en-US" sz="2000" b="1" smtClean="0">
                <a:solidFill>
                  <a:schemeClr val="tx2"/>
                </a:solidFill>
              </a:rPr>
              <a:t>Improve</a:t>
            </a:r>
            <a:r>
              <a:rPr lang="en-US" altLang="en-US" sz="2000" smtClean="0"/>
              <a:t> the Rx refill process</a:t>
            </a:r>
          </a:p>
          <a:p>
            <a:r>
              <a:rPr lang="en-US" altLang="en-US" sz="2000" b="1" smtClean="0">
                <a:solidFill>
                  <a:schemeClr val="tx2"/>
                </a:solidFill>
              </a:rPr>
              <a:t>Reduce</a:t>
            </a:r>
            <a:r>
              <a:rPr lang="en-US" altLang="en-US" sz="2000" smtClean="0"/>
              <a:t> phone calls from patients or pharmacies to verify or check on prescription refills</a:t>
            </a:r>
          </a:p>
          <a:p>
            <a:r>
              <a:rPr lang="en-US" altLang="en-US" sz="2000" b="1" smtClean="0">
                <a:solidFill>
                  <a:schemeClr val="tx2"/>
                </a:solidFill>
              </a:rPr>
              <a:t>Reduce</a:t>
            </a:r>
            <a:r>
              <a:rPr lang="en-US" altLang="en-US" sz="2000" smtClean="0"/>
              <a:t> the duplicate prescription requests</a:t>
            </a:r>
          </a:p>
          <a:p>
            <a:r>
              <a:rPr lang="en-US" altLang="en-US" sz="2000" b="1" smtClean="0">
                <a:solidFill>
                  <a:schemeClr val="tx2"/>
                </a:solidFill>
              </a:rPr>
              <a:t>Reduce</a:t>
            </a:r>
            <a:r>
              <a:rPr lang="en-US" altLang="en-US" sz="2000" smtClean="0"/>
              <a:t> these events by 50% in this time frame</a:t>
            </a:r>
          </a:p>
        </p:txBody>
      </p:sp>
      <p:sp>
        <p:nvSpPr>
          <p:cNvPr id="33797" name="Text Placeholder 2"/>
          <p:cNvSpPr>
            <a:spLocks noGrp="1"/>
          </p:cNvSpPr>
          <p:nvPr>
            <p:ph type="body" sz="quarter" idx="3"/>
          </p:nvPr>
        </p:nvSpPr>
        <p:spPr>
          <a:xfrm>
            <a:off x="4645025" y="1412875"/>
            <a:ext cx="4041775" cy="639763"/>
          </a:xfrm>
        </p:spPr>
        <p:txBody>
          <a:bodyPr/>
          <a:lstStyle/>
          <a:p>
            <a:r>
              <a:rPr lang="en-US" altLang="en-US" dirty="0" smtClean="0"/>
              <a:t>Does this answer….</a:t>
            </a:r>
          </a:p>
        </p:txBody>
      </p:sp>
      <p:sp>
        <p:nvSpPr>
          <p:cNvPr id="33798" name="Content Placeholder 3"/>
          <p:cNvSpPr>
            <a:spLocks noGrp="1"/>
          </p:cNvSpPr>
          <p:nvPr>
            <p:ph sz="quarter" idx="4"/>
          </p:nvPr>
        </p:nvSpPr>
        <p:spPr/>
        <p:txBody>
          <a:bodyPr/>
          <a:lstStyle/>
          <a:p>
            <a:pPr>
              <a:buFont typeface="Wingdings" pitchFamily="2" charset="2"/>
              <a:buChar char="q"/>
            </a:pPr>
            <a:r>
              <a:rPr lang="en-US" altLang="en-US" dirty="0" smtClean="0"/>
              <a:t>What to improve?</a:t>
            </a:r>
          </a:p>
          <a:p>
            <a:pPr>
              <a:buFont typeface="Wingdings" pitchFamily="2" charset="2"/>
              <a:buChar char="q"/>
            </a:pPr>
            <a:r>
              <a:rPr lang="en-US" altLang="en-US" dirty="0" smtClean="0"/>
              <a:t>For whom?</a:t>
            </a:r>
          </a:p>
          <a:p>
            <a:pPr>
              <a:buFont typeface="Wingdings" pitchFamily="2" charset="2"/>
              <a:buChar char="q"/>
            </a:pPr>
            <a:r>
              <a:rPr lang="en-US" altLang="en-US" dirty="0" smtClean="0"/>
              <a:t>By when?</a:t>
            </a:r>
          </a:p>
          <a:p>
            <a:pPr>
              <a:buFont typeface="Wingdings" pitchFamily="2" charset="2"/>
              <a:buChar char="q"/>
            </a:pPr>
            <a:r>
              <a:rPr lang="en-US" altLang="en-US" dirty="0" smtClean="0"/>
              <a:t>By how much?</a:t>
            </a:r>
          </a:p>
          <a:p>
            <a:pPr marL="0" indent="0">
              <a:buNone/>
            </a:pPr>
            <a:r>
              <a:rPr lang="en-US" altLang="en-US" dirty="0" smtClean="0"/>
              <a:t>Numerator and denominator</a:t>
            </a:r>
          </a:p>
        </p:txBody>
      </p:sp>
      <p:sp>
        <p:nvSpPr>
          <p:cNvPr id="3379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613AD911-5053-48E1-B75E-641A7A6D7EA6}" type="slidenum">
              <a:rPr lang="en-US" altLang="en-US" b="0" smtClean="0"/>
              <a:pPr eaLnBrk="1" hangingPunct="1"/>
              <a:t>28</a:t>
            </a:fld>
            <a:endParaRPr lang="en-US" altLang="en-US" b="0" smtClean="0"/>
          </a:p>
        </p:txBody>
      </p:sp>
      <p:grpSp>
        <p:nvGrpSpPr>
          <p:cNvPr id="33800" name="Group 7"/>
          <p:cNvGrpSpPr>
            <a:grpSpLocks/>
          </p:cNvGrpSpPr>
          <p:nvPr/>
        </p:nvGrpSpPr>
        <p:grpSpPr bwMode="auto">
          <a:xfrm>
            <a:off x="6400800" y="4495800"/>
            <a:ext cx="2057400" cy="2133600"/>
            <a:chOff x="6248400" y="4343400"/>
            <a:chExt cx="2057400" cy="2076450"/>
          </a:xfrm>
        </p:grpSpPr>
        <p:pic>
          <p:nvPicPr>
            <p:cNvPr id="338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419600"/>
              <a:ext cx="16002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Oval 11"/>
            <p:cNvSpPr>
              <a:spLocks noChangeArrowheads="1"/>
            </p:cNvSpPr>
            <p:nvPr/>
          </p:nvSpPr>
          <p:spPr bwMode="auto">
            <a:xfrm>
              <a:off x="6248400" y="4343400"/>
              <a:ext cx="2057400" cy="762000"/>
            </a:xfrm>
            <a:prstGeom prst="ellipse">
              <a:avLst/>
            </a:prstGeom>
            <a:noFill/>
            <a:ln w="508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endParaRPr lang="en-US" altLang="en-US"/>
            </a:p>
          </p:txBody>
        </p:sp>
      </p:grpSp>
    </p:spTree>
    <p:extLst>
      <p:ext uri="{BB962C8B-B14F-4D97-AF65-F5344CB8AC3E}">
        <p14:creationId xmlns:p14="http://schemas.microsoft.com/office/powerpoint/2010/main" val="3370872711"/>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Tx/>
              <a:buChar char="-"/>
            </a:pPr>
            <a:r>
              <a:rPr lang="en-US" dirty="0" smtClean="0"/>
              <a:t>Think about the problems you talked about, pick one, and try to come up with an Aim statement</a:t>
            </a:r>
          </a:p>
          <a:p>
            <a:pPr lvl="2">
              <a:buFont typeface="Wingdings" pitchFamily="2" charset="2"/>
              <a:buChar char="q"/>
            </a:pPr>
            <a:r>
              <a:rPr lang="en-US" altLang="en-US" dirty="0" smtClean="0"/>
              <a:t>What </a:t>
            </a:r>
            <a:r>
              <a:rPr lang="en-US" altLang="en-US" dirty="0"/>
              <a:t>to improve?</a:t>
            </a:r>
          </a:p>
          <a:p>
            <a:pPr lvl="2">
              <a:buFont typeface="Wingdings" pitchFamily="2" charset="2"/>
              <a:buChar char="q"/>
            </a:pPr>
            <a:r>
              <a:rPr lang="en-US" altLang="en-US" dirty="0"/>
              <a:t>For whom?</a:t>
            </a:r>
          </a:p>
          <a:p>
            <a:pPr lvl="2">
              <a:buFont typeface="Wingdings" pitchFamily="2" charset="2"/>
              <a:buChar char="q"/>
            </a:pPr>
            <a:r>
              <a:rPr lang="en-US" altLang="en-US" dirty="0"/>
              <a:t>By when?</a:t>
            </a:r>
          </a:p>
          <a:p>
            <a:pPr lvl="2">
              <a:buFont typeface="Wingdings" pitchFamily="2" charset="2"/>
              <a:buChar char="q"/>
            </a:pPr>
            <a:r>
              <a:rPr lang="en-US" altLang="en-US" dirty="0"/>
              <a:t>By how much?</a:t>
            </a:r>
          </a:p>
          <a:p>
            <a:pPr marL="800100" lvl="2" indent="0">
              <a:buNone/>
            </a:pPr>
            <a:r>
              <a:rPr lang="en-US" altLang="en-US" dirty="0"/>
              <a:t>Numerator and denominator</a:t>
            </a:r>
          </a:p>
          <a:p>
            <a:pPr>
              <a:buFontTx/>
              <a:buChar char="-"/>
            </a:pPr>
            <a:endParaRPr lang="en-US" dirty="0" smtClean="0"/>
          </a:p>
        </p:txBody>
      </p:sp>
      <p:sp>
        <p:nvSpPr>
          <p:cNvPr id="4" name="Title 1"/>
          <p:cNvSpPr>
            <a:spLocks noGrp="1"/>
          </p:cNvSpPr>
          <p:nvPr>
            <p:ph type="title"/>
          </p:nvPr>
        </p:nvSpPr>
        <p:spPr>
          <a:xfrm>
            <a:off x="685800" y="304800"/>
            <a:ext cx="7772400" cy="1143000"/>
          </a:xfrm>
        </p:spPr>
        <p:txBody>
          <a:bodyPr>
            <a:normAutofit fontScale="90000"/>
          </a:bodyPr>
          <a:lstStyle/>
          <a:p>
            <a:r>
              <a:rPr lang="en-US" b="1" dirty="0" smtClean="0"/>
              <a:t/>
            </a:r>
            <a:br>
              <a:rPr lang="en-US" b="1" dirty="0" smtClean="0"/>
            </a:br>
            <a:r>
              <a:rPr lang="en-US" b="1" dirty="0" smtClean="0"/>
              <a:t>Talk to someone next to you</a:t>
            </a:r>
            <a:r>
              <a:rPr lang="en-US" dirty="0"/>
              <a:t/>
            </a:r>
            <a:br>
              <a:rPr lang="en-US" dirty="0"/>
            </a:br>
            <a:endParaRPr lang="en-US" dirty="0"/>
          </a:p>
        </p:txBody>
      </p:sp>
    </p:spTree>
    <p:extLst>
      <p:ext uri="{BB962C8B-B14F-4D97-AF65-F5344CB8AC3E}">
        <p14:creationId xmlns:p14="http://schemas.microsoft.com/office/powerpoint/2010/main" val="9797645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All together</a:t>
            </a:r>
            <a:endParaRPr lang="en-US" b="1" dirty="0"/>
          </a:p>
        </p:txBody>
      </p:sp>
      <p:sp>
        <p:nvSpPr>
          <p:cNvPr id="3" name="Content Placeholder 2"/>
          <p:cNvSpPr>
            <a:spLocks noGrp="1"/>
          </p:cNvSpPr>
          <p:nvPr>
            <p:ph idx="1"/>
          </p:nvPr>
        </p:nvSpPr>
        <p:spPr/>
        <p:txBody>
          <a:bodyPr/>
          <a:lstStyle/>
          <a:p>
            <a:pPr marL="0" indent="0">
              <a:buNone/>
            </a:pPr>
            <a:r>
              <a:rPr lang="en-US" dirty="0" smtClean="0"/>
              <a:t>Who is willing to share your Aim statement?</a:t>
            </a:r>
          </a:p>
          <a:p>
            <a:pPr>
              <a:buFontTx/>
              <a:buChar char="-"/>
            </a:pPr>
            <a:endParaRPr lang="en-US" dirty="0"/>
          </a:p>
          <a:p>
            <a:pPr lvl="2">
              <a:buFont typeface="Wingdings" pitchFamily="2" charset="2"/>
              <a:buChar char="q"/>
            </a:pPr>
            <a:r>
              <a:rPr lang="en-US" altLang="en-US" dirty="0"/>
              <a:t>What to improve?</a:t>
            </a:r>
          </a:p>
          <a:p>
            <a:pPr lvl="2">
              <a:buFont typeface="Wingdings" pitchFamily="2" charset="2"/>
              <a:buChar char="q"/>
            </a:pPr>
            <a:r>
              <a:rPr lang="en-US" altLang="en-US" dirty="0"/>
              <a:t>For whom?</a:t>
            </a:r>
          </a:p>
          <a:p>
            <a:pPr lvl="2">
              <a:buFont typeface="Wingdings" pitchFamily="2" charset="2"/>
              <a:buChar char="q"/>
            </a:pPr>
            <a:r>
              <a:rPr lang="en-US" altLang="en-US" dirty="0"/>
              <a:t>By when?</a:t>
            </a:r>
          </a:p>
          <a:p>
            <a:pPr lvl="2">
              <a:buFont typeface="Wingdings" pitchFamily="2" charset="2"/>
              <a:buChar char="q"/>
            </a:pPr>
            <a:r>
              <a:rPr lang="en-US" altLang="en-US" dirty="0"/>
              <a:t>By how much?</a:t>
            </a:r>
          </a:p>
          <a:p>
            <a:pPr marL="800100" lvl="2" indent="0">
              <a:buNone/>
            </a:pPr>
            <a:r>
              <a:rPr lang="en-US" altLang="en-US" dirty="0"/>
              <a:t>Numerator and </a:t>
            </a:r>
            <a:r>
              <a:rPr lang="en-US" altLang="en-US" dirty="0" err="1" smtClean="0"/>
              <a:t>denomimator</a:t>
            </a:r>
            <a:endParaRPr lang="en-US" dirty="0"/>
          </a:p>
        </p:txBody>
      </p:sp>
    </p:spTree>
    <p:extLst>
      <p:ext uri="{BB962C8B-B14F-4D97-AF65-F5344CB8AC3E}">
        <p14:creationId xmlns:p14="http://schemas.microsoft.com/office/powerpoint/2010/main" val="13073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14600" y="15605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629400" y="4611475"/>
            <a:ext cx="2514600" cy="1384995"/>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t>Aim</a:t>
            </a:r>
            <a:endParaRPr lang="en-US" b="1" dirty="0"/>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b="1" dirty="0" smtClean="0">
                <a:solidFill>
                  <a:srgbClr val="FF0000"/>
                </a:solidFill>
              </a:rPr>
              <a:t>Measures</a:t>
            </a:r>
            <a:endParaRPr lang="en-US" b="1" dirty="0">
              <a:solidFill>
                <a:srgbClr val="FF0000"/>
              </a:solidFill>
            </a:endParaRPr>
          </a:p>
        </p:txBody>
      </p:sp>
      <p:sp>
        <p:nvSpPr>
          <p:cNvPr id="14" name="TextBox 13"/>
          <p:cNvSpPr txBox="1"/>
          <p:nvPr/>
        </p:nvSpPr>
        <p:spPr>
          <a:xfrm>
            <a:off x="2225703" y="3231472"/>
            <a:ext cx="974626" cy="369332"/>
          </a:xfrm>
          <a:prstGeom prst="rect">
            <a:avLst/>
          </a:prstGeom>
          <a:noFill/>
        </p:spPr>
        <p:txBody>
          <a:bodyPr wrap="none" rtlCol="0">
            <a:spAutoFit/>
          </a:bodyPr>
          <a:lstStyle/>
          <a:p>
            <a:r>
              <a:rPr lang="en-US" b="1" dirty="0" smtClean="0"/>
              <a:t>Changes</a:t>
            </a:r>
            <a:endParaRPr lang="en-US" b="1" dirty="0"/>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611679" y="3990779"/>
            <a:ext cx="2590800"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34505274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r>
              <a:rPr lang="en-US" dirty="0" smtClean="0"/>
              <a:t>Measures of Improvement</a:t>
            </a:r>
          </a:p>
        </p:txBody>
      </p:sp>
      <p:sp>
        <p:nvSpPr>
          <p:cNvPr id="227330" name="Content Placeholder 2"/>
          <p:cNvSpPr>
            <a:spLocks noGrp="1"/>
          </p:cNvSpPr>
          <p:nvPr>
            <p:ph idx="1"/>
          </p:nvPr>
        </p:nvSpPr>
        <p:spPr>
          <a:xfrm>
            <a:off x="457200" y="1676400"/>
            <a:ext cx="3505200" cy="3867150"/>
          </a:xfrm>
        </p:spPr>
        <p:txBody>
          <a:bodyPr>
            <a:normAutofit lnSpcReduction="10000"/>
          </a:bodyPr>
          <a:lstStyle/>
          <a:p>
            <a:pPr>
              <a:buFont typeface="Wingdings" panose="05000000000000000000" pitchFamily="2" charset="2"/>
              <a:buChar char="§"/>
            </a:pPr>
            <a:r>
              <a:rPr lang="en-US" dirty="0" smtClean="0"/>
              <a:t>How will we know that a change is an improvement?</a:t>
            </a:r>
          </a:p>
          <a:p>
            <a:pPr>
              <a:buFont typeface="Wingdings" panose="05000000000000000000" pitchFamily="2" charset="2"/>
              <a:buChar char="§"/>
            </a:pPr>
            <a:r>
              <a:rPr lang="en-US" dirty="0" smtClean="0"/>
              <a:t>Defining a measure(s) to track the impact of your changes</a:t>
            </a:r>
          </a:p>
        </p:txBody>
      </p:sp>
      <p:pic>
        <p:nvPicPr>
          <p:cNvPr id="5" name="Picture 2"/>
          <p:cNvPicPr>
            <a:picLocks noChangeAspect="1" noChangeArrowheads="1"/>
          </p:cNvPicPr>
          <p:nvPr/>
        </p:nvPicPr>
        <p:blipFill>
          <a:blip r:embed="rId2"/>
          <a:srcRect/>
          <a:stretch>
            <a:fillRect/>
          </a:stretch>
        </p:blipFill>
        <p:spPr bwMode="auto">
          <a:xfrm>
            <a:off x="3719180" y="1676400"/>
            <a:ext cx="5391150" cy="4162425"/>
          </a:xfrm>
          <a:prstGeom prst="rect">
            <a:avLst/>
          </a:prstGeom>
          <a:noFill/>
          <a:ln w="9525">
            <a:noFill/>
            <a:miter lim="800000"/>
            <a:headEnd/>
            <a:tailEnd/>
          </a:ln>
        </p:spPr>
      </p:pic>
    </p:spTree>
    <p:extLst>
      <p:ext uri="{BB962C8B-B14F-4D97-AF65-F5344CB8AC3E}">
        <p14:creationId xmlns:p14="http://schemas.microsoft.com/office/powerpoint/2010/main" val="26490424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90800" y="14843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858000" y="4327350"/>
            <a:ext cx="2286000" cy="1384995"/>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t>Aim</a:t>
            </a:r>
            <a:endParaRPr lang="en-US" b="1" dirty="0"/>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b="1" dirty="0" smtClean="0"/>
              <a:t>Measures</a:t>
            </a:r>
            <a:endParaRPr lang="en-US" b="1" dirty="0"/>
          </a:p>
        </p:txBody>
      </p:sp>
      <p:sp>
        <p:nvSpPr>
          <p:cNvPr id="14" name="TextBox 13"/>
          <p:cNvSpPr txBox="1"/>
          <p:nvPr/>
        </p:nvSpPr>
        <p:spPr>
          <a:xfrm>
            <a:off x="2225703" y="3231472"/>
            <a:ext cx="974626" cy="369332"/>
          </a:xfrm>
          <a:prstGeom prst="rect">
            <a:avLst/>
          </a:prstGeom>
          <a:noFill/>
        </p:spPr>
        <p:txBody>
          <a:bodyPr wrap="none" rtlCol="0">
            <a:spAutoFit/>
          </a:bodyPr>
          <a:lstStyle/>
          <a:p>
            <a:r>
              <a:rPr lang="en-US" b="1" dirty="0" smtClean="0">
                <a:solidFill>
                  <a:srgbClr val="FF0000"/>
                </a:solidFill>
              </a:rPr>
              <a:t>Changes</a:t>
            </a:r>
            <a:endParaRPr lang="en-US" b="1" dirty="0">
              <a:solidFill>
                <a:srgbClr val="FF0000"/>
              </a:solidFill>
            </a:endParaRPr>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934200" y="3600804"/>
            <a:ext cx="2179674"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31632977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r>
              <a:rPr lang="en-US" dirty="0" smtClean="0"/>
              <a:t>Changes</a:t>
            </a:r>
          </a:p>
        </p:txBody>
      </p:sp>
      <p:sp>
        <p:nvSpPr>
          <p:cNvPr id="227330" name="Content Placeholder 2"/>
          <p:cNvSpPr>
            <a:spLocks noGrp="1"/>
          </p:cNvSpPr>
          <p:nvPr>
            <p:ph idx="1"/>
          </p:nvPr>
        </p:nvSpPr>
        <p:spPr/>
        <p:txBody>
          <a:bodyPr>
            <a:normAutofit/>
          </a:bodyPr>
          <a:lstStyle/>
          <a:p>
            <a:pPr>
              <a:buFont typeface="Wingdings" panose="05000000000000000000" pitchFamily="2" charset="2"/>
              <a:buChar char="§"/>
            </a:pPr>
            <a:r>
              <a:rPr lang="en-US" dirty="0" smtClean="0"/>
              <a:t>What changes can we make that will result in improvement?</a:t>
            </a:r>
          </a:p>
          <a:p>
            <a:pPr>
              <a:buFont typeface="Wingdings" panose="05000000000000000000" pitchFamily="2" charset="2"/>
              <a:buChar char="§"/>
            </a:pPr>
            <a:r>
              <a:rPr lang="en-US" dirty="0" smtClean="0"/>
              <a:t>Team that knows/describes the current process – flow chart ( Post-it Notes!)</a:t>
            </a:r>
          </a:p>
          <a:p>
            <a:pPr>
              <a:buFont typeface="Wingdings" panose="05000000000000000000" pitchFamily="2" charset="2"/>
              <a:buChar char="§"/>
            </a:pPr>
            <a:r>
              <a:rPr lang="en-US" dirty="0" smtClean="0"/>
              <a:t>Consider ideas that might improve the process </a:t>
            </a:r>
            <a:r>
              <a:rPr lang="en-US" dirty="0"/>
              <a:t> </a:t>
            </a:r>
            <a:r>
              <a:rPr lang="en-US" dirty="0" smtClean="0"/>
              <a:t> ( simplify/remove steps, checklists/don’t rely on memory, etc.)</a:t>
            </a:r>
          </a:p>
        </p:txBody>
      </p:sp>
    </p:spTree>
    <p:extLst>
      <p:ext uri="{BB962C8B-B14F-4D97-AF65-F5344CB8AC3E}">
        <p14:creationId xmlns:p14="http://schemas.microsoft.com/office/powerpoint/2010/main" val="31858567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7"/>
          <p:cNvSpPr>
            <a:spLocks noGrp="1" noChangeArrowheads="1"/>
          </p:cNvSpPr>
          <p:nvPr>
            <p:ph type="title"/>
          </p:nvPr>
        </p:nvSpPr>
        <p:spPr>
          <a:xfrm>
            <a:off x="381000" y="106363"/>
            <a:ext cx="8305800" cy="1341437"/>
          </a:xfrm>
        </p:spPr>
        <p:txBody>
          <a:bodyPr>
            <a:normAutofit fontScale="90000"/>
          </a:bodyPr>
          <a:lstStyle/>
          <a:p>
            <a:pPr eaLnBrk="1" hangingPunct="1"/>
            <a:r>
              <a:rPr lang="en-US" dirty="0" smtClean="0"/>
              <a:t>Tests of Change: The PDSA Cycle for</a:t>
            </a:r>
            <a:br>
              <a:rPr lang="en-US" dirty="0" smtClean="0"/>
            </a:br>
            <a:r>
              <a:rPr lang="en-US" dirty="0" smtClean="0"/>
              <a:t>Learning and Improvement</a:t>
            </a:r>
          </a:p>
        </p:txBody>
      </p:sp>
      <p:sp>
        <p:nvSpPr>
          <p:cNvPr id="63491" name="Oval 19"/>
          <p:cNvSpPr>
            <a:spLocks noChangeArrowheads="1"/>
          </p:cNvSpPr>
          <p:nvPr/>
        </p:nvSpPr>
        <p:spPr bwMode="auto">
          <a:xfrm>
            <a:off x="2317750" y="1720850"/>
            <a:ext cx="4838700" cy="4402138"/>
          </a:xfrm>
          <a:prstGeom prst="ellipse">
            <a:avLst/>
          </a:prstGeom>
          <a:noFill/>
          <a:ln w="25400">
            <a:solidFill>
              <a:schemeClr val="tx1"/>
            </a:solidFill>
            <a:round/>
            <a:headEnd/>
            <a:tailEnd/>
          </a:ln>
        </p:spPr>
        <p:txBody>
          <a:bodyPr wrap="none" anchor="ctr"/>
          <a:lstStyle/>
          <a:p>
            <a:pPr eaLnBrk="0" hangingPunct="0"/>
            <a:endParaRPr lang="en-US"/>
          </a:p>
        </p:txBody>
      </p:sp>
      <p:sp>
        <p:nvSpPr>
          <p:cNvPr id="63492" name="Line 3"/>
          <p:cNvSpPr>
            <a:spLocks noChangeShapeType="1"/>
          </p:cNvSpPr>
          <p:nvPr/>
        </p:nvSpPr>
        <p:spPr bwMode="auto">
          <a:xfrm>
            <a:off x="4592638" y="1641475"/>
            <a:ext cx="0" cy="4164013"/>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63493" name="Line 4"/>
          <p:cNvSpPr>
            <a:spLocks noChangeShapeType="1"/>
          </p:cNvSpPr>
          <p:nvPr/>
        </p:nvSpPr>
        <p:spPr bwMode="auto">
          <a:xfrm>
            <a:off x="2417763" y="3756025"/>
            <a:ext cx="4416425" cy="0"/>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3" name="AutoShape 5"/>
          <p:cNvSpPr>
            <a:spLocks noChangeArrowheads="1"/>
          </p:cNvSpPr>
          <p:nvPr/>
        </p:nvSpPr>
        <p:spPr bwMode="auto">
          <a:xfrm>
            <a:off x="4373563" y="1533525"/>
            <a:ext cx="658812" cy="387350"/>
          </a:xfrm>
          <a:prstGeom prst="rightArrow">
            <a:avLst>
              <a:gd name="adj1" fmla="val 50000"/>
              <a:gd name="adj2" fmla="val 85049"/>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24" name="AutoShape 6"/>
          <p:cNvSpPr>
            <a:spLocks noChangeArrowheads="1"/>
          </p:cNvSpPr>
          <p:nvPr/>
        </p:nvSpPr>
        <p:spPr bwMode="auto">
          <a:xfrm>
            <a:off x="4294188" y="5861050"/>
            <a:ext cx="657225" cy="387350"/>
          </a:xfrm>
          <a:prstGeom prst="leftArrow">
            <a:avLst>
              <a:gd name="adj1" fmla="val 50000"/>
              <a:gd name="adj2" fmla="val 84828"/>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25" name="AutoShape 7"/>
          <p:cNvSpPr>
            <a:spLocks noChangeArrowheads="1"/>
          </p:cNvSpPr>
          <p:nvPr/>
        </p:nvSpPr>
        <p:spPr bwMode="auto">
          <a:xfrm>
            <a:off x="6881813" y="3527425"/>
            <a:ext cx="433387" cy="587375"/>
          </a:xfrm>
          <a:prstGeom prst="downArrow">
            <a:avLst>
              <a:gd name="adj1" fmla="val 50000"/>
              <a:gd name="adj2" fmla="val 67772"/>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26" name="AutoShape 8"/>
          <p:cNvSpPr>
            <a:spLocks noChangeArrowheads="1"/>
          </p:cNvSpPr>
          <p:nvPr/>
        </p:nvSpPr>
        <p:spPr bwMode="auto">
          <a:xfrm>
            <a:off x="2133600" y="3452813"/>
            <a:ext cx="433388" cy="588962"/>
          </a:xfrm>
          <a:prstGeom prst="upArrow">
            <a:avLst>
              <a:gd name="adj1" fmla="val 50000"/>
              <a:gd name="adj2" fmla="val 67942"/>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63498" name="Rectangle 26"/>
          <p:cNvSpPr>
            <a:spLocks noChangeArrowheads="1"/>
          </p:cNvSpPr>
          <p:nvPr/>
        </p:nvSpPr>
        <p:spPr bwMode="auto">
          <a:xfrm>
            <a:off x="3581400" y="1981200"/>
            <a:ext cx="766763" cy="523875"/>
          </a:xfrm>
          <a:prstGeom prst="rect">
            <a:avLst/>
          </a:prstGeom>
          <a:noFill/>
          <a:ln w="9525">
            <a:noFill/>
            <a:miter lim="800000"/>
            <a:headEnd/>
            <a:tailEnd/>
          </a:ln>
        </p:spPr>
        <p:txBody>
          <a:bodyPr wrap="none" lIns="92075" tIns="46038" rIns="92075" bIns="46038">
            <a:spAutoFit/>
          </a:bodyPr>
          <a:lstStyle/>
          <a:p>
            <a:pPr eaLnBrk="0" hangingPunct="0"/>
            <a:r>
              <a:rPr lang="en-US" sz="2800"/>
              <a:t>Act</a:t>
            </a:r>
          </a:p>
        </p:txBody>
      </p:sp>
      <p:sp>
        <p:nvSpPr>
          <p:cNvPr id="63499" name="Rectangle 27"/>
          <p:cNvSpPr>
            <a:spLocks noChangeArrowheads="1"/>
          </p:cNvSpPr>
          <p:nvPr/>
        </p:nvSpPr>
        <p:spPr bwMode="auto">
          <a:xfrm>
            <a:off x="1371600" y="2438400"/>
            <a:ext cx="3213100" cy="1323975"/>
          </a:xfrm>
          <a:prstGeom prst="rect">
            <a:avLst/>
          </a:prstGeom>
          <a:noFill/>
          <a:ln w="9525">
            <a:noFill/>
            <a:miter lim="800000"/>
            <a:headEnd/>
            <a:tailEnd/>
          </a:ln>
        </p:spPr>
        <p:txBody>
          <a:bodyPr lIns="92075" tIns="46038" rIns="92075" bIns="46038">
            <a:spAutoFit/>
          </a:bodyPr>
          <a:lstStyle/>
          <a:p>
            <a:pPr marL="231775" indent="-231775" algn="r" eaLnBrk="0" hangingPunct="0"/>
            <a:r>
              <a:rPr lang="en-US" sz="1600" dirty="0"/>
              <a:t>Adapt? </a:t>
            </a:r>
          </a:p>
          <a:p>
            <a:pPr marL="231775" indent="-231775" algn="r" eaLnBrk="0" hangingPunct="0"/>
            <a:r>
              <a:rPr lang="en-US" sz="1600" dirty="0"/>
              <a:t>Adopt? </a:t>
            </a:r>
          </a:p>
          <a:p>
            <a:pPr marL="231775" indent="-231775" algn="r" eaLnBrk="0" hangingPunct="0"/>
            <a:r>
              <a:rPr lang="en-US" sz="1600" dirty="0"/>
              <a:t>Abandon? </a:t>
            </a:r>
          </a:p>
          <a:p>
            <a:pPr marL="231775" indent="-231775" algn="r" eaLnBrk="0" hangingPunct="0"/>
            <a:r>
              <a:rPr lang="en-US" sz="1600" dirty="0"/>
              <a:t>What’s the</a:t>
            </a:r>
          </a:p>
          <a:p>
            <a:pPr marL="231775" indent="-231775" algn="r" eaLnBrk="0" hangingPunct="0"/>
            <a:r>
              <a:rPr lang="en-US" sz="1600" dirty="0"/>
              <a:t>next cycle?</a:t>
            </a:r>
          </a:p>
        </p:txBody>
      </p:sp>
      <p:sp>
        <p:nvSpPr>
          <p:cNvPr id="63500" name="Rectangle 28"/>
          <p:cNvSpPr>
            <a:spLocks noChangeArrowheads="1"/>
          </p:cNvSpPr>
          <p:nvPr/>
        </p:nvSpPr>
        <p:spPr bwMode="auto">
          <a:xfrm>
            <a:off x="4826000" y="1981200"/>
            <a:ext cx="944563" cy="523875"/>
          </a:xfrm>
          <a:prstGeom prst="rect">
            <a:avLst/>
          </a:prstGeom>
          <a:noFill/>
          <a:ln w="9525">
            <a:noFill/>
            <a:miter lim="800000"/>
            <a:headEnd/>
            <a:tailEnd/>
          </a:ln>
        </p:spPr>
        <p:txBody>
          <a:bodyPr wrap="none" lIns="92075" tIns="46038" rIns="92075" bIns="46038">
            <a:spAutoFit/>
          </a:bodyPr>
          <a:lstStyle/>
          <a:p>
            <a:pPr eaLnBrk="0" hangingPunct="0"/>
            <a:r>
              <a:rPr lang="en-US" sz="2800"/>
              <a:t>Plan</a:t>
            </a:r>
          </a:p>
        </p:txBody>
      </p:sp>
      <p:sp>
        <p:nvSpPr>
          <p:cNvPr id="63501" name="Rectangle 29"/>
          <p:cNvSpPr>
            <a:spLocks noChangeArrowheads="1"/>
          </p:cNvSpPr>
          <p:nvPr/>
        </p:nvSpPr>
        <p:spPr bwMode="auto">
          <a:xfrm>
            <a:off x="4535488" y="2438400"/>
            <a:ext cx="2422330" cy="1324081"/>
          </a:xfrm>
          <a:prstGeom prst="rect">
            <a:avLst/>
          </a:prstGeom>
          <a:noFill/>
          <a:ln w="9525">
            <a:noFill/>
            <a:miter lim="800000"/>
            <a:headEnd/>
            <a:tailEnd/>
          </a:ln>
        </p:spPr>
        <p:txBody>
          <a:bodyPr wrap="none" lIns="92075" tIns="46038" rIns="92075" bIns="46038">
            <a:spAutoFit/>
          </a:bodyPr>
          <a:lstStyle/>
          <a:p>
            <a:pPr marL="231775" indent="-231775" eaLnBrk="0" hangingPunct="0"/>
            <a:r>
              <a:rPr lang="en-US" sz="1600" dirty="0"/>
              <a:t>Objective Questions</a:t>
            </a:r>
          </a:p>
          <a:p>
            <a:pPr marL="231775" indent="-231775" eaLnBrk="0" hangingPunct="0"/>
            <a:r>
              <a:rPr lang="en-US" sz="1600" dirty="0"/>
              <a:t>&amp; predictions (why).</a:t>
            </a:r>
          </a:p>
          <a:p>
            <a:pPr marL="231775" indent="-231775" eaLnBrk="0" hangingPunct="0"/>
            <a:r>
              <a:rPr lang="en-US" sz="1600" dirty="0"/>
              <a:t>Plan to carry out cycle</a:t>
            </a:r>
          </a:p>
          <a:p>
            <a:pPr marL="231775" indent="-231775" eaLnBrk="0" hangingPunct="0"/>
            <a:r>
              <a:rPr lang="en-US" sz="1600" dirty="0"/>
              <a:t>(who/what/where/when). </a:t>
            </a:r>
          </a:p>
          <a:p>
            <a:pPr marL="231775" indent="-231775" eaLnBrk="0" hangingPunct="0"/>
            <a:r>
              <a:rPr lang="en-US" sz="1600" dirty="0"/>
              <a:t>Next cycle?</a:t>
            </a:r>
          </a:p>
        </p:txBody>
      </p:sp>
      <p:sp>
        <p:nvSpPr>
          <p:cNvPr id="63502" name="Rectangle 30"/>
          <p:cNvSpPr>
            <a:spLocks noChangeArrowheads="1"/>
          </p:cNvSpPr>
          <p:nvPr/>
        </p:nvSpPr>
        <p:spPr bwMode="auto">
          <a:xfrm>
            <a:off x="3048000" y="3763963"/>
            <a:ext cx="1184275" cy="523875"/>
          </a:xfrm>
          <a:prstGeom prst="rect">
            <a:avLst/>
          </a:prstGeom>
          <a:noFill/>
          <a:ln w="9525">
            <a:noFill/>
            <a:miter lim="800000"/>
            <a:headEnd/>
            <a:tailEnd/>
          </a:ln>
        </p:spPr>
        <p:txBody>
          <a:bodyPr wrap="none" lIns="92075" tIns="46038" rIns="92075" bIns="46038">
            <a:spAutoFit/>
          </a:bodyPr>
          <a:lstStyle/>
          <a:p>
            <a:pPr eaLnBrk="0" hangingPunct="0"/>
            <a:r>
              <a:rPr lang="en-US" sz="2800" dirty="0"/>
              <a:t>Study</a:t>
            </a:r>
          </a:p>
        </p:txBody>
      </p:sp>
      <p:sp>
        <p:nvSpPr>
          <p:cNvPr id="63503" name="Rectangle 31"/>
          <p:cNvSpPr>
            <a:spLocks noChangeArrowheads="1"/>
          </p:cNvSpPr>
          <p:nvPr/>
        </p:nvSpPr>
        <p:spPr bwMode="auto">
          <a:xfrm>
            <a:off x="5141913" y="3773488"/>
            <a:ext cx="665162" cy="523875"/>
          </a:xfrm>
          <a:prstGeom prst="rect">
            <a:avLst/>
          </a:prstGeom>
          <a:noFill/>
          <a:ln w="9525">
            <a:noFill/>
            <a:miter lim="800000"/>
            <a:headEnd/>
            <a:tailEnd/>
          </a:ln>
        </p:spPr>
        <p:txBody>
          <a:bodyPr wrap="none" lIns="92075" tIns="46038" rIns="92075" bIns="46038">
            <a:spAutoFit/>
          </a:bodyPr>
          <a:lstStyle/>
          <a:p>
            <a:pPr eaLnBrk="0" hangingPunct="0"/>
            <a:r>
              <a:rPr lang="en-US" sz="2800" dirty="0"/>
              <a:t>Do</a:t>
            </a:r>
          </a:p>
        </p:txBody>
      </p:sp>
      <p:grpSp>
        <p:nvGrpSpPr>
          <p:cNvPr id="63504" name="Group 32"/>
          <p:cNvGrpSpPr>
            <a:grpSpLocks/>
          </p:cNvGrpSpPr>
          <p:nvPr/>
        </p:nvGrpSpPr>
        <p:grpSpPr bwMode="auto">
          <a:xfrm>
            <a:off x="2475666" y="4211638"/>
            <a:ext cx="3972777" cy="1570303"/>
            <a:chOff x="2247397" y="3973513"/>
            <a:chExt cx="3972784" cy="1570569"/>
          </a:xfrm>
        </p:grpSpPr>
        <p:sp>
          <p:nvSpPr>
            <p:cNvPr id="63506" name="Rectangle 34"/>
            <p:cNvSpPr>
              <a:spLocks noChangeArrowheads="1"/>
            </p:cNvSpPr>
            <p:nvPr/>
          </p:nvSpPr>
          <p:spPr bwMode="auto">
            <a:xfrm>
              <a:off x="2247397" y="3973513"/>
              <a:ext cx="2165853" cy="1570569"/>
            </a:xfrm>
            <a:prstGeom prst="rect">
              <a:avLst/>
            </a:prstGeom>
            <a:noFill/>
            <a:ln w="9525">
              <a:noFill/>
              <a:miter lim="800000"/>
              <a:headEnd/>
              <a:tailEnd/>
            </a:ln>
          </p:spPr>
          <p:txBody>
            <a:bodyPr wrap="none" lIns="92075" tIns="46038" rIns="92075" bIns="46038">
              <a:spAutoFit/>
            </a:bodyPr>
            <a:lstStyle/>
            <a:p>
              <a:pPr algn="r" eaLnBrk="0" hangingPunct="0"/>
              <a:r>
                <a:rPr lang="en-US" sz="1600" dirty="0"/>
                <a:t> Complete the</a:t>
              </a:r>
            </a:p>
            <a:p>
              <a:pPr algn="r" eaLnBrk="0" hangingPunct="0"/>
              <a:r>
                <a:rPr lang="en-US" sz="1600" dirty="0"/>
                <a:t>   analysis of the data.</a:t>
              </a:r>
            </a:p>
            <a:p>
              <a:pPr marL="158750" lvl="1" indent="131763" algn="r" eaLnBrk="0" hangingPunct="0"/>
              <a:r>
                <a:rPr lang="en-US" sz="1600" dirty="0"/>
                <a:t>Compare data to</a:t>
              </a:r>
            </a:p>
            <a:p>
              <a:pPr marL="158750" lvl="1" indent="131763" algn="r" eaLnBrk="0" hangingPunct="0"/>
              <a:r>
                <a:rPr lang="en-US" sz="1600" dirty="0"/>
                <a:t>Predictions.</a:t>
              </a:r>
            </a:p>
            <a:p>
              <a:pPr marL="449263" lvl="2" indent="133350" algn="r" eaLnBrk="0" hangingPunct="0"/>
              <a:r>
                <a:rPr lang="en-US" sz="1600" dirty="0"/>
                <a:t>Summarize what</a:t>
              </a:r>
            </a:p>
            <a:p>
              <a:pPr marL="449263" lvl="2" indent="133350" algn="r" eaLnBrk="0" hangingPunct="0"/>
              <a:r>
                <a:rPr lang="en-US" sz="1600" dirty="0"/>
                <a:t>   was learned</a:t>
              </a:r>
              <a:r>
                <a:rPr lang="en-US" sz="1600" dirty="0">
                  <a:solidFill>
                    <a:srgbClr val="97B49D"/>
                  </a:solidFill>
                </a:rPr>
                <a:t>.</a:t>
              </a:r>
            </a:p>
          </p:txBody>
        </p:sp>
        <p:sp>
          <p:nvSpPr>
            <p:cNvPr id="63507" name="Rectangle 35"/>
            <p:cNvSpPr>
              <a:spLocks noChangeArrowheads="1"/>
            </p:cNvSpPr>
            <p:nvPr/>
          </p:nvSpPr>
          <p:spPr bwMode="auto">
            <a:xfrm>
              <a:off x="4332288" y="3973513"/>
              <a:ext cx="1887893" cy="1570569"/>
            </a:xfrm>
            <a:prstGeom prst="rect">
              <a:avLst/>
            </a:prstGeom>
            <a:noFill/>
            <a:ln w="9525" algn="ctr">
              <a:noFill/>
              <a:miter lim="800000"/>
              <a:headEnd/>
              <a:tailEnd/>
            </a:ln>
          </p:spPr>
          <p:txBody>
            <a:bodyPr wrap="none" lIns="92075" tIns="46038" rIns="92075" bIns="46038">
              <a:spAutoFit/>
            </a:bodyPr>
            <a:lstStyle/>
            <a:p>
              <a:pPr marL="231775" indent="-231775" eaLnBrk="0" hangingPunct="0"/>
              <a:r>
                <a:rPr lang="en-US" sz="1600" dirty="0"/>
                <a:t>Carry out the plan</a:t>
              </a:r>
            </a:p>
            <a:p>
              <a:pPr marL="231775" indent="-231775" eaLnBrk="0" hangingPunct="0"/>
              <a:r>
                <a:rPr lang="en-US" sz="1600" dirty="0"/>
                <a:t>(on a small scale). </a:t>
              </a:r>
            </a:p>
            <a:p>
              <a:pPr marL="231775" indent="-231775" eaLnBrk="0" hangingPunct="0"/>
              <a:r>
                <a:rPr lang="en-US" sz="1600" dirty="0"/>
                <a:t>Document problems</a:t>
              </a:r>
            </a:p>
            <a:p>
              <a:pPr marL="231775" indent="-231775" eaLnBrk="0" hangingPunct="0"/>
              <a:r>
                <a:rPr lang="en-US" sz="1600" dirty="0"/>
                <a:t>and unexpected</a:t>
              </a:r>
            </a:p>
            <a:p>
              <a:pPr marL="231775" indent="-231775" eaLnBrk="0" hangingPunct="0"/>
              <a:r>
                <a:rPr lang="en-US" sz="1600" dirty="0"/>
                <a:t>observations.</a:t>
              </a:r>
            </a:p>
            <a:p>
              <a:pPr marL="231775" indent="-231775" eaLnBrk="0" hangingPunct="0"/>
              <a:r>
                <a:rPr lang="en-US" sz="1600" dirty="0"/>
                <a:t>Begin analysis.</a:t>
              </a:r>
            </a:p>
          </p:txBody>
        </p:sp>
      </p:grpSp>
      <p:sp>
        <p:nvSpPr>
          <p:cNvPr id="63505" name="Text Box 13"/>
          <p:cNvSpPr txBox="1">
            <a:spLocks noChangeArrowheads="1"/>
          </p:cNvSpPr>
          <p:nvPr/>
        </p:nvSpPr>
        <p:spPr bwMode="auto">
          <a:xfrm>
            <a:off x="2489474" y="6397625"/>
            <a:ext cx="4325937" cy="307975"/>
          </a:xfrm>
          <a:prstGeom prst="rect">
            <a:avLst/>
          </a:prstGeom>
          <a:noFill/>
          <a:ln w="9525">
            <a:noFill/>
            <a:miter lim="800000"/>
            <a:headEnd/>
            <a:tailEnd/>
          </a:ln>
        </p:spPr>
        <p:txBody>
          <a:bodyPr wrap="none">
            <a:spAutoFit/>
          </a:bodyPr>
          <a:lstStyle/>
          <a:p>
            <a:pPr algn="ctr" eaLnBrk="0" hangingPunct="0"/>
            <a:r>
              <a:rPr lang="en-US" sz="1400" b="0" dirty="0"/>
              <a:t>W.E. Deming referred to this as the </a:t>
            </a:r>
            <a:r>
              <a:rPr lang="en-US" sz="1400" b="0" dirty="0" err="1"/>
              <a:t>Shewhart</a:t>
            </a:r>
            <a:r>
              <a:rPr lang="en-US" sz="1400" b="0" dirty="0"/>
              <a:t> Cycle </a:t>
            </a:r>
          </a:p>
        </p:txBody>
      </p:sp>
    </p:spTree>
    <p:custDataLst>
      <p:tags r:id="rId1"/>
    </p:custDataLst>
    <p:extLst>
      <p:ext uri="{BB962C8B-B14F-4D97-AF65-F5344CB8AC3E}">
        <p14:creationId xmlns:p14="http://schemas.microsoft.com/office/powerpoint/2010/main" val="3925961307"/>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r>
              <a:rPr lang="en-US" dirty="0" smtClean="0"/>
              <a:t>Changes – Power of Small Tests</a:t>
            </a:r>
          </a:p>
        </p:txBody>
      </p:sp>
      <p:sp>
        <p:nvSpPr>
          <p:cNvPr id="227330" name="Content Placeholder 2"/>
          <p:cNvSpPr>
            <a:spLocks noGrp="1"/>
          </p:cNvSpPr>
          <p:nvPr>
            <p:ph idx="1"/>
          </p:nvPr>
        </p:nvSpPr>
        <p:spPr/>
        <p:txBody>
          <a:bodyPr>
            <a:normAutofit/>
          </a:bodyPr>
          <a:lstStyle/>
          <a:p>
            <a:pPr>
              <a:buFont typeface="Wingdings" panose="05000000000000000000" pitchFamily="2" charset="2"/>
              <a:buChar char="§"/>
            </a:pPr>
            <a:r>
              <a:rPr lang="en-US" dirty="0" smtClean="0"/>
              <a:t>Try it once –</a:t>
            </a:r>
          </a:p>
          <a:p>
            <a:pPr lvl="1">
              <a:buFont typeface="Wingdings" panose="05000000000000000000" pitchFamily="2" charset="2"/>
              <a:buChar char="§"/>
            </a:pPr>
            <a:r>
              <a:rPr lang="en-US" dirty="0" smtClean="0"/>
              <a:t>One patient, one doctor</a:t>
            </a:r>
          </a:p>
          <a:p>
            <a:pPr>
              <a:buFont typeface="Wingdings" panose="05000000000000000000" pitchFamily="2" charset="2"/>
              <a:buChar char="§"/>
            </a:pPr>
            <a:r>
              <a:rPr lang="en-US" dirty="0" smtClean="0"/>
              <a:t>Start with a willing volunteer</a:t>
            </a:r>
          </a:p>
          <a:p>
            <a:pPr>
              <a:buFont typeface="Wingdings" panose="05000000000000000000" pitchFamily="2" charset="2"/>
              <a:buChar char="§"/>
            </a:pPr>
            <a:r>
              <a:rPr lang="en-US" dirty="0" smtClean="0"/>
              <a:t>What did you expect, what happened, what did you learn, what would you change?</a:t>
            </a:r>
          </a:p>
        </p:txBody>
      </p:sp>
    </p:spTree>
    <p:extLst>
      <p:ext uri="{BB962C8B-B14F-4D97-AF65-F5344CB8AC3E}">
        <p14:creationId xmlns:p14="http://schemas.microsoft.com/office/powerpoint/2010/main" val="33415365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with a few people near you:</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For the aim you discussed: </a:t>
            </a:r>
          </a:p>
          <a:p>
            <a:pPr marL="0" indent="0">
              <a:buNone/>
            </a:pPr>
            <a:r>
              <a:rPr lang="en-US" dirty="0" smtClean="0"/>
              <a:t>What SMALL change can you think of that you would test?</a:t>
            </a:r>
            <a:endParaRPr lang="en-US" dirty="0"/>
          </a:p>
        </p:txBody>
      </p:sp>
    </p:spTree>
    <p:extLst>
      <p:ext uri="{BB962C8B-B14F-4D97-AF65-F5344CB8AC3E}">
        <p14:creationId xmlns:p14="http://schemas.microsoft.com/office/powerpoint/2010/main" val="3321202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22BB3ADE-39A5-4A44-A9EF-E411CAFF3C25}" type="slidenum">
              <a:rPr lang="en-US" altLang="en-US" b="0" smtClean="0"/>
              <a:pPr eaLnBrk="1" hangingPunct="1"/>
              <a:t>38</a:t>
            </a:fld>
            <a:endParaRPr lang="en-US" altLang="en-US" b="0" smtClean="0"/>
          </a:p>
        </p:txBody>
      </p:sp>
      <p:sp>
        <p:nvSpPr>
          <p:cNvPr id="7171" name="Rectangle 2"/>
          <p:cNvSpPr>
            <a:spLocks noGrp="1" noChangeArrowheads="1"/>
          </p:cNvSpPr>
          <p:nvPr>
            <p:ph type="title" idx="4294967295"/>
          </p:nvPr>
        </p:nvSpPr>
        <p:spPr>
          <a:xfrm>
            <a:off x="304800" y="685800"/>
            <a:ext cx="7772400" cy="1143000"/>
          </a:xfrm>
        </p:spPr>
        <p:txBody>
          <a:bodyPr anchor="ctr"/>
          <a:lstStyle/>
          <a:p>
            <a:r>
              <a:rPr lang="en-US" altLang="en-US" sz="3600" dirty="0" smtClean="0"/>
              <a:t>Review</a:t>
            </a:r>
            <a:br>
              <a:rPr lang="en-US" altLang="en-US" sz="3600" dirty="0" smtClean="0"/>
            </a:br>
            <a:endParaRPr lang="en-US" altLang="en-US" sz="3600" dirty="0" smtClean="0"/>
          </a:p>
        </p:txBody>
      </p:sp>
      <p:sp>
        <p:nvSpPr>
          <p:cNvPr id="7172" name="Rectangle 3"/>
          <p:cNvSpPr>
            <a:spLocks noGrp="1" noChangeArrowheads="1"/>
          </p:cNvSpPr>
          <p:nvPr>
            <p:ph type="body" idx="4294967295"/>
          </p:nvPr>
        </p:nvSpPr>
        <p:spPr>
          <a:xfrm>
            <a:off x="381000" y="1905000"/>
            <a:ext cx="7772400" cy="4114800"/>
          </a:xfrm>
        </p:spPr>
        <p:txBody>
          <a:bodyPr/>
          <a:lstStyle/>
          <a:p>
            <a:pPr>
              <a:lnSpc>
                <a:spcPct val="90000"/>
              </a:lnSpc>
              <a:buFont typeface="Wingdings" panose="05000000000000000000" pitchFamily="2" charset="2"/>
              <a:buChar char="§"/>
            </a:pPr>
            <a:r>
              <a:rPr lang="en-US" altLang="en-US" sz="2600" dirty="0" smtClean="0"/>
              <a:t>For Safety</a:t>
            </a:r>
          </a:p>
          <a:p>
            <a:pPr lvl="1">
              <a:lnSpc>
                <a:spcPct val="90000"/>
              </a:lnSpc>
              <a:buFont typeface="Wingdings" panose="05000000000000000000" pitchFamily="2" charset="2"/>
              <a:buChar char="§"/>
            </a:pPr>
            <a:r>
              <a:rPr lang="en-US" altLang="en-US" sz="2200" dirty="0" smtClean="0"/>
              <a:t>Focus on </a:t>
            </a:r>
            <a:r>
              <a:rPr lang="en-US" altLang="en-US" sz="2200" b="1" dirty="0" smtClean="0">
                <a:solidFill>
                  <a:schemeClr val="tx2"/>
                </a:solidFill>
              </a:rPr>
              <a:t>systems</a:t>
            </a:r>
            <a:r>
              <a:rPr lang="en-US" altLang="en-US" sz="2200" dirty="0" smtClean="0"/>
              <a:t>, not people</a:t>
            </a:r>
          </a:p>
          <a:p>
            <a:pPr lvl="1">
              <a:lnSpc>
                <a:spcPct val="90000"/>
              </a:lnSpc>
              <a:buFont typeface="Wingdings" panose="05000000000000000000" pitchFamily="2" charset="2"/>
              <a:buChar char="§"/>
            </a:pPr>
            <a:r>
              <a:rPr lang="en-US" altLang="en-US" sz="2200" dirty="0" smtClean="0"/>
              <a:t>Work on a culture of safety</a:t>
            </a:r>
          </a:p>
          <a:p>
            <a:pPr>
              <a:lnSpc>
                <a:spcPct val="90000"/>
              </a:lnSpc>
              <a:buFont typeface="Wingdings" panose="05000000000000000000" pitchFamily="2" charset="2"/>
              <a:buChar char="§"/>
            </a:pPr>
            <a:r>
              <a:rPr lang="en-US" altLang="en-US" sz="2600" dirty="0" smtClean="0"/>
              <a:t>For improvement:</a:t>
            </a:r>
          </a:p>
          <a:p>
            <a:pPr lvl="1">
              <a:lnSpc>
                <a:spcPct val="90000"/>
              </a:lnSpc>
              <a:buFont typeface="Wingdings" panose="05000000000000000000" pitchFamily="2" charset="2"/>
              <a:buChar char="§"/>
            </a:pPr>
            <a:r>
              <a:rPr lang="en-US" altLang="en-US" sz="2200" dirty="0" smtClean="0"/>
              <a:t>Define a </a:t>
            </a:r>
            <a:r>
              <a:rPr lang="en-US" altLang="en-US" sz="2200" b="1" dirty="0" smtClean="0"/>
              <a:t>clear aim</a:t>
            </a:r>
          </a:p>
          <a:p>
            <a:pPr lvl="1">
              <a:lnSpc>
                <a:spcPct val="90000"/>
              </a:lnSpc>
              <a:buFont typeface="Wingdings" panose="05000000000000000000" pitchFamily="2" charset="2"/>
              <a:buChar char="§"/>
            </a:pPr>
            <a:r>
              <a:rPr lang="en-US" altLang="en-US" sz="2200" dirty="0" smtClean="0"/>
              <a:t>Use </a:t>
            </a:r>
            <a:r>
              <a:rPr lang="en-US" altLang="en-US" sz="2200" b="1" dirty="0" smtClean="0">
                <a:solidFill>
                  <a:schemeClr val="tx2"/>
                </a:solidFill>
              </a:rPr>
              <a:t>measurement</a:t>
            </a:r>
            <a:r>
              <a:rPr lang="en-US" altLang="en-US" sz="2200" dirty="0" smtClean="0">
                <a:solidFill>
                  <a:schemeClr val="tx2"/>
                </a:solidFill>
              </a:rPr>
              <a:t> </a:t>
            </a:r>
            <a:r>
              <a:rPr lang="en-US" altLang="en-US" sz="2200" b="1" dirty="0" smtClean="0">
                <a:solidFill>
                  <a:schemeClr val="tx2"/>
                </a:solidFill>
              </a:rPr>
              <a:t>and data</a:t>
            </a:r>
            <a:r>
              <a:rPr lang="en-US" altLang="en-US" sz="2200" dirty="0" smtClean="0"/>
              <a:t> for decision making</a:t>
            </a:r>
          </a:p>
          <a:p>
            <a:pPr lvl="1">
              <a:lnSpc>
                <a:spcPct val="90000"/>
              </a:lnSpc>
              <a:buFont typeface="Wingdings" panose="05000000000000000000" pitchFamily="2" charset="2"/>
              <a:buChar char="§"/>
            </a:pPr>
            <a:r>
              <a:rPr lang="en-US" altLang="en-US" sz="2200" dirty="0" smtClean="0"/>
              <a:t>Remember </a:t>
            </a:r>
            <a:r>
              <a:rPr lang="en-US" altLang="en-US" sz="2200" dirty="0"/>
              <a:t>that improvement requires</a:t>
            </a:r>
            <a:r>
              <a:rPr lang="en-US" altLang="en-US" sz="2200" b="1" dirty="0"/>
              <a:t> </a:t>
            </a:r>
            <a:r>
              <a:rPr lang="en-US" altLang="en-US" sz="2200" b="1" dirty="0">
                <a:solidFill>
                  <a:schemeClr val="tx2"/>
                </a:solidFill>
              </a:rPr>
              <a:t>change</a:t>
            </a:r>
            <a:endParaRPr lang="en-US" altLang="en-US" sz="2200" dirty="0">
              <a:solidFill>
                <a:schemeClr val="tx2"/>
              </a:solidFill>
            </a:endParaRPr>
          </a:p>
          <a:p>
            <a:pPr lvl="1">
              <a:lnSpc>
                <a:spcPct val="90000"/>
              </a:lnSpc>
              <a:buFont typeface="Wingdings" panose="05000000000000000000" pitchFamily="2" charset="2"/>
              <a:buChar char="§"/>
            </a:pPr>
            <a:r>
              <a:rPr lang="en-US" altLang="en-US" sz="2200" b="1" dirty="0" smtClean="0"/>
              <a:t>Keep testing </a:t>
            </a:r>
            <a:r>
              <a:rPr lang="en-US" altLang="en-US" sz="2200" dirty="0"/>
              <a:t>using PDSA</a:t>
            </a:r>
            <a:r>
              <a:rPr lang="en-US" altLang="en-US" sz="2200" b="1" dirty="0"/>
              <a:t> </a:t>
            </a:r>
            <a:r>
              <a:rPr lang="en-US" altLang="en-US" sz="2200" dirty="0" smtClean="0"/>
              <a:t>cycles – </a:t>
            </a:r>
            <a:r>
              <a:rPr lang="en-US" altLang="en-US" sz="2200" b="1" dirty="0" smtClean="0"/>
              <a:t>keep tests small</a:t>
            </a:r>
            <a:endParaRPr lang="en-US" altLang="en-US" sz="2200" b="1" dirty="0"/>
          </a:p>
          <a:p>
            <a:pPr>
              <a:lnSpc>
                <a:spcPct val="90000"/>
              </a:lnSpc>
              <a:buFont typeface="Wingdings" panose="05000000000000000000" pitchFamily="2" charset="2"/>
              <a:buChar char="§"/>
            </a:pPr>
            <a:r>
              <a:rPr lang="en-US" altLang="en-US" sz="2600" dirty="0" smtClean="0"/>
              <a:t>For everything:</a:t>
            </a:r>
          </a:p>
          <a:p>
            <a:pPr lvl="1">
              <a:lnSpc>
                <a:spcPct val="90000"/>
              </a:lnSpc>
              <a:buFont typeface="Wingdings" panose="05000000000000000000" pitchFamily="2" charset="2"/>
              <a:buChar char="§"/>
            </a:pPr>
            <a:r>
              <a:rPr lang="en-US" altLang="en-US" sz="2200" dirty="0" smtClean="0"/>
              <a:t>Remember that</a:t>
            </a:r>
            <a:r>
              <a:rPr lang="en-US" altLang="en-US" sz="2200" b="1" dirty="0" smtClean="0"/>
              <a:t> </a:t>
            </a:r>
            <a:r>
              <a:rPr lang="en-US" altLang="en-US" sz="2200" b="1" dirty="0" smtClean="0">
                <a:solidFill>
                  <a:schemeClr val="tx2"/>
                </a:solidFill>
              </a:rPr>
              <a:t>customers</a:t>
            </a:r>
            <a:r>
              <a:rPr lang="en-US" altLang="en-US" sz="2200" b="1" dirty="0" smtClean="0"/>
              <a:t> </a:t>
            </a:r>
            <a:r>
              <a:rPr lang="en-US" altLang="en-US" sz="2200" dirty="0" smtClean="0"/>
              <a:t>are key</a:t>
            </a:r>
          </a:p>
        </p:txBody>
      </p:sp>
    </p:spTree>
    <p:extLst>
      <p:ext uri="{BB962C8B-B14F-4D97-AF65-F5344CB8AC3E}">
        <p14:creationId xmlns:p14="http://schemas.microsoft.com/office/powerpoint/2010/main" val="1651139800"/>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pPr marL="0" indent="0" algn="ctr">
              <a:buNone/>
            </a:pPr>
            <a:r>
              <a:rPr lang="en-US" sz="4400" dirty="0" smtClean="0"/>
              <a:t>Questions?</a:t>
            </a:r>
          </a:p>
          <a:p>
            <a:pPr marL="0" indent="0" algn="ctr">
              <a:buNone/>
            </a:pPr>
            <a:r>
              <a:rPr lang="en-US" sz="4400" dirty="0" smtClean="0"/>
              <a:t>Comments</a:t>
            </a:r>
            <a:r>
              <a:rPr lang="en-US" dirty="0" smtClean="0"/>
              <a:t>?</a:t>
            </a:r>
            <a:endParaRPr lang="en-US" dirty="0"/>
          </a:p>
        </p:txBody>
      </p:sp>
    </p:spTree>
    <p:extLst>
      <p:ext uri="{BB962C8B-B14F-4D97-AF65-F5344CB8AC3E}">
        <p14:creationId xmlns:p14="http://schemas.microsoft.com/office/powerpoint/2010/main" val="39068713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for training </a:t>
            </a:r>
            <a:endParaRPr lang="en-US" dirty="0"/>
          </a:p>
        </p:txBody>
      </p:sp>
      <p:sp>
        <p:nvSpPr>
          <p:cNvPr id="3" name="Content Placeholder 2"/>
          <p:cNvSpPr>
            <a:spLocks noGrp="1"/>
          </p:cNvSpPr>
          <p:nvPr>
            <p:ph idx="1"/>
          </p:nvPr>
        </p:nvSpPr>
        <p:spPr/>
        <p:txBody>
          <a:bodyPr/>
          <a:lstStyle/>
          <a:p>
            <a:pPr marL="0" indent="0">
              <a:buNone/>
            </a:pPr>
            <a:endParaRPr lang="en-US" sz="1800" dirty="0" smtClean="0"/>
          </a:p>
          <a:p>
            <a:pPr>
              <a:buFont typeface="Wingdings" panose="05000000000000000000" pitchFamily="2" charset="2"/>
              <a:buChar char="§"/>
            </a:pPr>
            <a:r>
              <a:rPr lang="en-US" dirty="0" smtClean="0"/>
              <a:t>Next scheduled activities: Save the Dates</a:t>
            </a:r>
          </a:p>
          <a:p>
            <a:pPr>
              <a:buFont typeface="Wingdings" panose="05000000000000000000" pitchFamily="2" charset="2"/>
              <a:buChar char="§"/>
            </a:pPr>
            <a:endParaRPr lang="en-US" sz="1000" dirty="0" smtClean="0"/>
          </a:p>
          <a:p>
            <a:pPr marL="914400" lvl="1" indent="-514350">
              <a:buSzPct val="100000"/>
              <a:buFont typeface="+mj-lt"/>
              <a:buAutoNum type="arabicPeriod"/>
            </a:pPr>
            <a:r>
              <a:rPr lang="en-US" u="sng" dirty="0" smtClean="0"/>
              <a:t>Online training </a:t>
            </a:r>
            <a:r>
              <a:rPr lang="en-US" dirty="0" smtClean="0"/>
              <a:t>begins after this session</a:t>
            </a:r>
          </a:p>
          <a:p>
            <a:pPr marL="914400" lvl="1" indent="-514350">
              <a:buSzPct val="100000"/>
              <a:buFont typeface="+mj-lt"/>
              <a:buAutoNum type="arabicPeriod"/>
            </a:pPr>
            <a:r>
              <a:rPr lang="en-US" u="sng" dirty="0" smtClean="0"/>
              <a:t>Practice Managers</a:t>
            </a:r>
            <a:r>
              <a:rPr lang="en-US" dirty="0" smtClean="0"/>
              <a:t>:</a:t>
            </a:r>
          </a:p>
          <a:p>
            <a:pPr marL="1314450" lvl="2" indent="-514350">
              <a:buSzPct val="56000"/>
              <a:buFont typeface="Wingdings" panose="05000000000000000000" pitchFamily="2" charset="2"/>
              <a:buChar char="§"/>
            </a:pPr>
            <a:r>
              <a:rPr lang="en-US" dirty="0" smtClean="0"/>
              <a:t>October 30</a:t>
            </a:r>
          </a:p>
          <a:p>
            <a:pPr marL="914400" lvl="1" indent="-514350">
              <a:buSzPct val="100000"/>
              <a:buFont typeface="+mj-lt"/>
              <a:buAutoNum type="arabicPeriod"/>
            </a:pPr>
            <a:r>
              <a:rPr lang="en-US" dirty="0" smtClean="0"/>
              <a:t>Next </a:t>
            </a:r>
            <a:r>
              <a:rPr lang="en-US" u="sng" dirty="0" smtClean="0"/>
              <a:t>Community Learning Sessions </a:t>
            </a:r>
            <a:endParaRPr lang="en-US" u="sng" dirty="0"/>
          </a:p>
          <a:p>
            <a:pPr lvl="2">
              <a:buFont typeface="Wingdings" panose="05000000000000000000" pitchFamily="2" charset="2"/>
              <a:buChar char="§"/>
            </a:pPr>
            <a:r>
              <a:rPr lang="en-US" b="1" dirty="0" smtClean="0">
                <a:solidFill>
                  <a:srgbClr val="FF0000"/>
                </a:solidFill>
              </a:rPr>
              <a:t>September 25</a:t>
            </a:r>
            <a:r>
              <a:rPr lang="en-US" dirty="0" smtClean="0">
                <a:solidFill>
                  <a:srgbClr val="FF0000"/>
                </a:solidFill>
              </a:rPr>
              <a:t> </a:t>
            </a:r>
            <a:r>
              <a:rPr lang="en-US" dirty="0" smtClean="0"/>
              <a:t>&amp; </a:t>
            </a:r>
            <a:r>
              <a:rPr lang="en-US" dirty="0" smtClean="0">
                <a:solidFill>
                  <a:srgbClr val="FF0000"/>
                </a:solidFill>
              </a:rPr>
              <a:t>December 4</a:t>
            </a:r>
            <a:r>
              <a:rPr lang="en-US" dirty="0" smtClean="0"/>
              <a:t>, 2015</a:t>
            </a:r>
          </a:p>
        </p:txBody>
      </p:sp>
    </p:spTree>
    <p:extLst>
      <p:ext uri="{BB962C8B-B14F-4D97-AF65-F5344CB8AC3E}">
        <p14:creationId xmlns:p14="http://schemas.microsoft.com/office/powerpoint/2010/main" val="1150408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Ambulatory Safety Course</a:t>
            </a:r>
            <a:endParaRPr lang="en-US" dirty="0"/>
          </a:p>
        </p:txBody>
      </p:sp>
      <p:sp>
        <p:nvSpPr>
          <p:cNvPr id="3" name="Content Placeholder 2"/>
          <p:cNvSpPr>
            <a:spLocks noGrp="1"/>
          </p:cNvSpPr>
          <p:nvPr>
            <p:ph idx="1"/>
          </p:nvPr>
        </p:nvSpPr>
        <p:spPr>
          <a:xfrm>
            <a:off x="228600" y="1676400"/>
            <a:ext cx="8458200" cy="3867150"/>
          </a:xfrm>
        </p:spPr>
        <p:txBody>
          <a:bodyPr/>
          <a:lstStyle/>
          <a:p>
            <a:pPr>
              <a:buFont typeface="Wingdings" panose="05000000000000000000" pitchFamily="2" charset="2"/>
              <a:buChar char="§"/>
            </a:pPr>
            <a:r>
              <a:rPr lang="en-US" sz="2800" dirty="0" smtClean="0"/>
              <a:t>14 Online sessions on the Mass. Medical Society Continuing Education website </a:t>
            </a:r>
          </a:p>
          <a:p>
            <a:pPr>
              <a:buFont typeface="Wingdings" panose="05000000000000000000" pitchFamily="2" charset="2"/>
              <a:buChar char="§"/>
            </a:pPr>
            <a:endParaRPr lang="en-US" sz="1800" dirty="0" smtClean="0"/>
          </a:p>
          <a:p>
            <a:pPr>
              <a:buFont typeface="Wingdings" panose="05000000000000000000" pitchFamily="2" charset="2"/>
              <a:buChar char="§"/>
            </a:pPr>
            <a:r>
              <a:rPr lang="en-US" sz="2800" dirty="0" smtClean="0"/>
              <a:t>Each module includes a 15-20 minute video and a quiz</a:t>
            </a:r>
          </a:p>
          <a:p>
            <a:pPr>
              <a:buFont typeface="Wingdings" panose="05000000000000000000" pitchFamily="2" charset="2"/>
              <a:buChar char="§"/>
            </a:pPr>
            <a:endParaRPr lang="en-US" sz="1800" dirty="0" smtClean="0"/>
          </a:p>
          <a:p>
            <a:pPr>
              <a:buFont typeface="Wingdings" panose="05000000000000000000" pitchFamily="2" charset="2"/>
              <a:buChar char="§"/>
            </a:pPr>
            <a:r>
              <a:rPr lang="en-US" sz="2800" dirty="0"/>
              <a:t>List of sessions and directions on the handout</a:t>
            </a:r>
          </a:p>
          <a:p>
            <a:pPr marL="742950" lvl="2" indent="-342900">
              <a:buFont typeface="Wingdings" panose="05000000000000000000" pitchFamily="2" charset="2"/>
              <a:buChar char="§"/>
            </a:pPr>
            <a:r>
              <a:rPr lang="en-US" dirty="0">
                <a:ea typeface="+mn-ea"/>
                <a:cs typeface="+mn-cs"/>
              </a:rPr>
              <a:t>Don’t worry  - you don’t have to be a member &amp; you don’t have to pay</a:t>
            </a:r>
          </a:p>
          <a:p>
            <a:pPr lvl="1">
              <a:buFont typeface="Wingdings" panose="05000000000000000000" pitchFamily="2" charset="2"/>
              <a:buChar char="§"/>
            </a:pPr>
            <a:endParaRPr lang="en-US" sz="1400" dirty="0" smtClean="0"/>
          </a:p>
        </p:txBody>
      </p:sp>
    </p:spTree>
    <p:extLst>
      <p:ext uri="{BB962C8B-B14F-4D97-AF65-F5344CB8AC3E}">
        <p14:creationId xmlns:p14="http://schemas.microsoft.com/office/powerpoint/2010/main" val="23163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Evaluation Forms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smtClean="0"/>
              <a:t>Everyone</a:t>
            </a:r>
          </a:p>
          <a:p>
            <a:pPr>
              <a:buFont typeface="Wingdings" panose="05000000000000000000" pitchFamily="2" charset="2"/>
              <a:buChar char="§"/>
            </a:pPr>
            <a:r>
              <a:rPr lang="en-US" dirty="0" smtClean="0"/>
              <a:t>We look forward to your feedback - will help us design future sessions</a:t>
            </a:r>
          </a:p>
          <a:p>
            <a:pPr>
              <a:buFont typeface="Wingdings" panose="05000000000000000000" pitchFamily="2" charset="2"/>
              <a:buChar char="§"/>
            </a:pPr>
            <a:r>
              <a:rPr lang="en-US" dirty="0" smtClean="0"/>
              <a:t>Please complete return to registration table!</a:t>
            </a:r>
            <a:endParaRPr lang="en-US" dirty="0"/>
          </a:p>
        </p:txBody>
      </p:sp>
    </p:spTree>
    <p:extLst>
      <p:ext uri="{BB962C8B-B14F-4D97-AF65-F5344CB8AC3E}">
        <p14:creationId xmlns:p14="http://schemas.microsoft.com/office/powerpoint/2010/main" val="32323742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Self Assessment Forms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For Practice Managers </a:t>
            </a:r>
          </a:p>
          <a:p>
            <a:pPr lvl="1">
              <a:buFont typeface="Wingdings" panose="05000000000000000000" pitchFamily="2" charset="2"/>
              <a:buChar char="§"/>
            </a:pPr>
            <a:r>
              <a:rPr lang="en-US" b="1" dirty="0" smtClean="0"/>
              <a:t>If you did not complete this yet</a:t>
            </a:r>
          </a:p>
          <a:p>
            <a:pPr>
              <a:buFont typeface="Wingdings" panose="05000000000000000000" pitchFamily="2" charset="2"/>
              <a:buChar char="§"/>
            </a:pPr>
            <a:r>
              <a:rPr lang="en-US" sz="3600" dirty="0"/>
              <a:t>I</a:t>
            </a:r>
            <a:r>
              <a:rPr lang="en-US" sz="3600" dirty="0" smtClean="0"/>
              <a:t>t’s not a test!</a:t>
            </a:r>
          </a:p>
          <a:p>
            <a:pPr>
              <a:buFont typeface="Wingdings" panose="05000000000000000000" pitchFamily="2" charset="2"/>
              <a:buChar char="§"/>
            </a:pPr>
            <a:r>
              <a:rPr lang="en-US" sz="3600" dirty="0" smtClean="0"/>
              <a:t>Please complete today and return to registration table</a:t>
            </a:r>
            <a:endParaRPr lang="en-US" sz="3600" dirty="0"/>
          </a:p>
        </p:txBody>
      </p:sp>
    </p:spTree>
    <p:extLst>
      <p:ext uri="{BB962C8B-B14F-4D97-AF65-F5344CB8AC3E}">
        <p14:creationId xmlns:p14="http://schemas.microsoft.com/office/powerpoint/2010/main" val="3979120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sz="4400" dirty="0" smtClean="0"/>
              <a:t>Thank you!</a:t>
            </a:r>
            <a:endParaRPr lang="en-US" sz="4400" dirty="0"/>
          </a:p>
        </p:txBody>
      </p:sp>
    </p:spTree>
    <p:extLst>
      <p:ext uri="{BB962C8B-B14F-4D97-AF65-F5344CB8AC3E}">
        <p14:creationId xmlns:p14="http://schemas.microsoft.com/office/powerpoint/2010/main" val="241778228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1.2|2.8|2.8"/>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powerpoint template Mount Auburn Office Practice Improvement Projec">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Mount Auburn Office Practice Improvement Projec</Template>
  <TotalTime>11101</TotalTime>
  <Words>2185</Words>
  <Application>Microsoft Office PowerPoint</Application>
  <PresentationFormat>On-screen Show (4:3)</PresentationFormat>
  <Paragraphs>445</Paragraphs>
  <Slides>44</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MS PGothic</vt:lpstr>
      <vt:lpstr>MS PGothic</vt:lpstr>
      <vt:lpstr>Arabic Typesetting</vt:lpstr>
      <vt:lpstr>Arial</vt:lpstr>
      <vt:lpstr>Monotype Sorts</vt:lpstr>
      <vt:lpstr>Times New Roman</vt:lpstr>
      <vt:lpstr>Wingdings</vt:lpstr>
      <vt:lpstr>powerpoint template Mount Auburn Office Practice Improvement Projec</vt:lpstr>
      <vt:lpstr>Welcome and please sign in on the clipboard before you leave!</vt:lpstr>
      <vt:lpstr>Today</vt:lpstr>
      <vt:lpstr>Ground Rules</vt:lpstr>
      <vt:lpstr>Introductions</vt:lpstr>
      <vt:lpstr>Mount Auburn Practice Improvement Program (MA-PIP):  Why now?</vt:lpstr>
      <vt:lpstr>Mount Auburn  Practice Improvement Program </vt:lpstr>
      <vt:lpstr>MA-PIP Team</vt:lpstr>
      <vt:lpstr>MA- PIP Practices with Coaches</vt:lpstr>
      <vt:lpstr>Today</vt:lpstr>
      <vt:lpstr>PowerPoint Presentation</vt:lpstr>
      <vt:lpstr>Patient safety priorities  in ambulatory care </vt:lpstr>
      <vt:lpstr>The “Big 3” Key Processes </vt:lpstr>
      <vt:lpstr>Improved communication</vt:lpstr>
      <vt:lpstr>Today</vt:lpstr>
      <vt:lpstr> Science of Patient Safety </vt:lpstr>
      <vt:lpstr> Science of Patient Safety </vt:lpstr>
      <vt:lpstr>PowerPoint Presentation</vt:lpstr>
      <vt:lpstr>  Take a moment to talk to one or two people next to you:    What are “unreliable” steps of the process in your practice that could harm a patient?   </vt:lpstr>
      <vt:lpstr> Science of Patient Safety </vt:lpstr>
      <vt:lpstr>Characteristics of a  Culture of Patient Safety</vt:lpstr>
      <vt:lpstr> Science of Patient Safety </vt:lpstr>
      <vt:lpstr>Today</vt:lpstr>
      <vt:lpstr>Some ways not to improve</vt:lpstr>
      <vt:lpstr>Model for Improvement</vt:lpstr>
      <vt:lpstr>Short Videos  Model for Improvement - Parts 1&amp;2</vt:lpstr>
      <vt:lpstr>Model for Improvement</vt:lpstr>
      <vt:lpstr>What Are We Trying to Accomplish?   (Personal Aim)</vt:lpstr>
      <vt:lpstr>What Are We Trying to Accomplish?</vt:lpstr>
      <vt:lpstr> Talk to someone next to you </vt:lpstr>
      <vt:lpstr>All together</vt:lpstr>
      <vt:lpstr>Model for Improvement</vt:lpstr>
      <vt:lpstr>Measures of Improvement</vt:lpstr>
      <vt:lpstr>Model for Improvement</vt:lpstr>
      <vt:lpstr>Changes</vt:lpstr>
      <vt:lpstr>Tests of Change: The PDSA Cycle for Learning and Improvement</vt:lpstr>
      <vt:lpstr>Changes – Power of Small Tests</vt:lpstr>
      <vt:lpstr>Talk with a few people near you:</vt:lpstr>
      <vt:lpstr>Review </vt:lpstr>
      <vt:lpstr>PowerPoint Presentation</vt:lpstr>
      <vt:lpstr>Schedule for training </vt:lpstr>
      <vt:lpstr>Ambulatory Safety Course</vt:lpstr>
      <vt:lpstr>Session Evaluation Forms</vt:lpstr>
      <vt:lpstr>Self Assessment Forms</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 Auburn  Practice Improvement Program</dc:title>
  <dc:creator>Emily Biocchi</dc:creator>
  <cp:lastModifiedBy>Elizabeth Capstick</cp:lastModifiedBy>
  <cp:revision>41</cp:revision>
  <cp:lastPrinted>2015-07-09T01:02:31Z</cp:lastPrinted>
  <dcterms:created xsi:type="dcterms:W3CDTF">2015-05-06T19:26:00Z</dcterms:created>
  <dcterms:modified xsi:type="dcterms:W3CDTF">2015-08-18T13:59:40Z</dcterms:modified>
</cp:coreProperties>
</file>